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1"/>
    <p:sldMasterId id="2147483842" r:id="rId2"/>
  </p:sldMasterIdLst>
  <p:notesMasterIdLst>
    <p:notesMasterId r:id="rId58"/>
  </p:notesMasterIdLst>
  <p:handoutMasterIdLst>
    <p:handoutMasterId r:id="rId59"/>
  </p:handoutMasterIdLst>
  <p:sldIdLst>
    <p:sldId id="284" r:id="rId3"/>
    <p:sldId id="293" r:id="rId4"/>
    <p:sldId id="334" r:id="rId5"/>
    <p:sldId id="292" r:id="rId6"/>
    <p:sldId id="290" r:id="rId7"/>
    <p:sldId id="294" r:id="rId8"/>
    <p:sldId id="336" r:id="rId9"/>
    <p:sldId id="296" r:id="rId10"/>
    <p:sldId id="297" r:id="rId11"/>
    <p:sldId id="298" r:id="rId12"/>
    <p:sldId id="299" r:id="rId13"/>
    <p:sldId id="301" r:id="rId14"/>
    <p:sldId id="303" r:id="rId15"/>
    <p:sldId id="305" r:id="rId16"/>
    <p:sldId id="307" r:id="rId17"/>
    <p:sldId id="369" r:id="rId18"/>
    <p:sldId id="370" r:id="rId19"/>
    <p:sldId id="319" r:id="rId20"/>
    <p:sldId id="320" r:id="rId21"/>
    <p:sldId id="318" r:id="rId22"/>
    <p:sldId id="322" r:id="rId23"/>
    <p:sldId id="332" r:id="rId24"/>
    <p:sldId id="323" r:id="rId25"/>
    <p:sldId id="324" r:id="rId26"/>
    <p:sldId id="327" r:id="rId27"/>
    <p:sldId id="285" r:id="rId28"/>
    <p:sldId id="366" r:id="rId29"/>
    <p:sldId id="371" r:id="rId30"/>
    <p:sldId id="367" r:id="rId31"/>
    <p:sldId id="368" r:id="rId32"/>
    <p:sldId id="338" r:id="rId33"/>
    <p:sldId id="337" r:id="rId34"/>
    <p:sldId id="341" r:id="rId35"/>
    <p:sldId id="342" r:id="rId36"/>
    <p:sldId id="343" r:id="rId37"/>
    <p:sldId id="344" r:id="rId38"/>
    <p:sldId id="345" r:id="rId39"/>
    <p:sldId id="346" r:id="rId40"/>
    <p:sldId id="347" r:id="rId41"/>
    <p:sldId id="349" r:id="rId42"/>
    <p:sldId id="351" r:id="rId43"/>
    <p:sldId id="352" r:id="rId44"/>
    <p:sldId id="353" r:id="rId45"/>
    <p:sldId id="354" r:id="rId46"/>
    <p:sldId id="355" r:id="rId47"/>
    <p:sldId id="356" r:id="rId48"/>
    <p:sldId id="357" r:id="rId49"/>
    <p:sldId id="358" r:id="rId50"/>
    <p:sldId id="359" r:id="rId51"/>
    <p:sldId id="360" r:id="rId52"/>
    <p:sldId id="361" r:id="rId53"/>
    <p:sldId id="362" r:id="rId54"/>
    <p:sldId id="363" r:id="rId55"/>
    <p:sldId id="364" r:id="rId56"/>
    <p:sldId id="365"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B7D1756-4952-47DA-9670-A040DAC886F4}">
          <p14:sldIdLst>
            <p14:sldId id="284"/>
            <p14:sldId id="293"/>
            <p14:sldId id="334"/>
            <p14:sldId id="292"/>
            <p14:sldId id="290"/>
            <p14:sldId id="294"/>
            <p14:sldId id="336"/>
            <p14:sldId id="296"/>
            <p14:sldId id="297"/>
            <p14:sldId id="298"/>
            <p14:sldId id="299"/>
            <p14:sldId id="301"/>
            <p14:sldId id="303"/>
            <p14:sldId id="305"/>
            <p14:sldId id="307"/>
            <p14:sldId id="369"/>
            <p14:sldId id="370"/>
            <p14:sldId id="319"/>
            <p14:sldId id="320"/>
            <p14:sldId id="318"/>
            <p14:sldId id="322"/>
            <p14:sldId id="332"/>
            <p14:sldId id="323"/>
            <p14:sldId id="324"/>
            <p14:sldId id="327"/>
            <p14:sldId id="285"/>
            <p14:sldId id="366"/>
            <p14:sldId id="371"/>
            <p14:sldId id="367"/>
            <p14:sldId id="368"/>
            <p14:sldId id="338"/>
            <p14:sldId id="337"/>
            <p14:sldId id="341"/>
            <p14:sldId id="342"/>
            <p14:sldId id="343"/>
            <p14:sldId id="344"/>
            <p14:sldId id="345"/>
            <p14:sldId id="346"/>
            <p14:sldId id="347"/>
            <p14:sldId id="349"/>
            <p14:sldId id="351"/>
            <p14:sldId id="352"/>
            <p14:sldId id="353"/>
            <p14:sldId id="354"/>
            <p14:sldId id="355"/>
            <p14:sldId id="356"/>
            <p14:sldId id="357"/>
            <p14:sldId id="358"/>
            <p14:sldId id="359"/>
            <p14:sldId id="360"/>
            <p14:sldId id="361"/>
            <p14:sldId id="362"/>
            <p14:sldId id="363"/>
            <p14:sldId id="364"/>
            <p14:sldId id="36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s Gareth" initials="PG" lastIdx="4" clrIdx="0">
    <p:extLst>
      <p:ext uri="{19B8F6BF-5375-455C-9EA6-DF929625EA0E}">
        <p15:presenceInfo xmlns:p15="http://schemas.microsoft.com/office/powerpoint/2012/main" userId="S-1-5-21-2528906652-1003153716-2585439362-1035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21BA5"/>
    <a:srgbClr val="6700CE"/>
    <a:srgbClr val="E5FFF1"/>
    <a:srgbClr val="000000"/>
    <a:srgbClr val="918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0" autoAdjust="0"/>
    <p:restoredTop sz="91879" autoAdjust="0"/>
  </p:normalViewPr>
  <p:slideViewPr>
    <p:cSldViewPr snapToGrid="0">
      <p:cViewPr varScale="1">
        <p:scale>
          <a:sx n="57" d="100"/>
          <a:sy n="57" d="100"/>
        </p:scale>
        <p:origin x="1596" y="78"/>
      </p:cViewPr>
      <p:guideLst/>
    </p:cSldViewPr>
  </p:slideViewPr>
  <p:outlineViewPr>
    <p:cViewPr>
      <p:scale>
        <a:sx n="33" d="100"/>
        <a:sy n="33" d="100"/>
      </p:scale>
      <p:origin x="0" y="-120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95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F8A2C2-0256-4A6A-8155-F9E3C1B72C55}"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GB"/>
        </a:p>
      </dgm:t>
    </dgm:pt>
    <dgm:pt modelId="{F7DBB4E5-4428-4526-BF73-8B46ED7923DC}">
      <dgm:prSet phldrT="[Text]"/>
      <dgm:spPr/>
      <dgm:t>
        <a:bodyPr/>
        <a:lstStyle/>
        <a:p>
          <a:r>
            <a:rPr lang="en-GB" dirty="0">
              <a:latin typeface="Arial" panose="020B0604020202020204" pitchFamily="34" charset="0"/>
              <a:cs typeface="Arial" panose="020B0604020202020204" pitchFamily="34" charset="0"/>
            </a:rPr>
            <a:t>Physical</a:t>
          </a:r>
        </a:p>
      </dgm:t>
    </dgm:pt>
    <dgm:pt modelId="{7F803201-9DBF-4AB5-895B-8A7AA4658997}" type="parTrans" cxnId="{258321D2-4AA5-4789-BDC8-52F59AC0F716}">
      <dgm:prSet/>
      <dgm:spPr/>
      <dgm:t>
        <a:bodyPr/>
        <a:lstStyle/>
        <a:p>
          <a:endParaRPr lang="en-GB"/>
        </a:p>
      </dgm:t>
    </dgm:pt>
    <dgm:pt modelId="{0749A966-5D6D-4669-A7BD-BDCBB45DFAA0}" type="sibTrans" cxnId="{258321D2-4AA5-4789-BDC8-52F59AC0F716}">
      <dgm:prSet/>
      <dgm:spPr/>
      <dgm:t>
        <a:bodyPr/>
        <a:lstStyle/>
        <a:p>
          <a:endParaRPr lang="en-GB"/>
        </a:p>
      </dgm:t>
    </dgm:pt>
    <dgm:pt modelId="{539976DA-8C87-4DF7-9A87-DE15642E8AAB}">
      <dgm:prSet phldrT="[Text]"/>
      <dgm:spPr/>
      <dgm:t>
        <a:bodyPr/>
        <a:lstStyle/>
        <a:p>
          <a:r>
            <a:rPr lang="en-GB" dirty="0">
              <a:latin typeface="Arial" panose="020B0604020202020204" pitchFamily="34" charset="0"/>
              <a:cs typeface="Arial" panose="020B0604020202020204" pitchFamily="34" charset="0"/>
            </a:rPr>
            <a:t>Emotional</a:t>
          </a:r>
        </a:p>
      </dgm:t>
    </dgm:pt>
    <dgm:pt modelId="{93460C95-2ADE-4F9E-BDAB-B13A563BDF68}" type="parTrans" cxnId="{184BE9D8-E9C2-454F-8FE9-AB4299AB5A0F}">
      <dgm:prSet/>
      <dgm:spPr/>
      <dgm:t>
        <a:bodyPr/>
        <a:lstStyle/>
        <a:p>
          <a:endParaRPr lang="en-GB"/>
        </a:p>
      </dgm:t>
    </dgm:pt>
    <dgm:pt modelId="{360EDBAD-B2DA-42D8-8E93-5C873235EC80}" type="sibTrans" cxnId="{184BE9D8-E9C2-454F-8FE9-AB4299AB5A0F}">
      <dgm:prSet/>
      <dgm:spPr/>
      <dgm:t>
        <a:bodyPr/>
        <a:lstStyle/>
        <a:p>
          <a:endParaRPr lang="en-GB"/>
        </a:p>
      </dgm:t>
    </dgm:pt>
    <dgm:pt modelId="{93A2BF88-17BA-46E2-AF97-CAA7CE5760C0}">
      <dgm:prSet phldrT="[Text]"/>
      <dgm:spPr/>
      <dgm:t>
        <a:bodyPr/>
        <a:lstStyle/>
        <a:p>
          <a:r>
            <a:rPr lang="en-GB" dirty="0">
              <a:latin typeface="Arial" panose="020B0604020202020204" pitchFamily="34" charset="0"/>
              <a:cs typeface="Arial" panose="020B0604020202020204" pitchFamily="34" charset="0"/>
            </a:rPr>
            <a:t>Sexual</a:t>
          </a:r>
        </a:p>
      </dgm:t>
    </dgm:pt>
    <dgm:pt modelId="{84C0763B-4A1C-4208-8D7D-6868DFCA36AE}" type="parTrans" cxnId="{54C7D883-A889-43D9-B5C0-CBAD3D4035C7}">
      <dgm:prSet/>
      <dgm:spPr/>
      <dgm:t>
        <a:bodyPr/>
        <a:lstStyle/>
        <a:p>
          <a:endParaRPr lang="en-GB"/>
        </a:p>
      </dgm:t>
    </dgm:pt>
    <dgm:pt modelId="{995FC3CA-3874-4B3B-AAD2-651C210E3B1A}" type="sibTrans" cxnId="{54C7D883-A889-43D9-B5C0-CBAD3D4035C7}">
      <dgm:prSet/>
      <dgm:spPr/>
      <dgm:t>
        <a:bodyPr/>
        <a:lstStyle/>
        <a:p>
          <a:endParaRPr lang="en-GB"/>
        </a:p>
      </dgm:t>
    </dgm:pt>
    <dgm:pt modelId="{5136D194-9B89-40AA-B707-21443C41A97F}">
      <dgm:prSet phldrT="[Text]"/>
      <dgm:spPr/>
      <dgm:t>
        <a:bodyPr/>
        <a:lstStyle/>
        <a:p>
          <a:r>
            <a:rPr lang="en-GB" dirty="0">
              <a:latin typeface="Arial" panose="020B0604020202020204" pitchFamily="34" charset="0"/>
              <a:cs typeface="Arial" panose="020B0604020202020204" pitchFamily="34" charset="0"/>
            </a:rPr>
            <a:t>Neglect</a:t>
          </a:r>
        </a:p>
      </dgm:t>
    </dgm:pt>
    <dgm:pt modelId="{37696005-026C-47A7-AB7B-5A799A50C5AB}" type="parTrans" cxnId="{7D3A34B0-54F7-4856-8241-347451136E54}">
      <dgm:prSet/>
      <dgm:spPr/>
      <dgm:t>
        <a:bodyPr/>
        <a:lstStyle/>
        <a:p>
          <a:endParaRPr lang="en-GB"/>
        </a:p>
      </dgm:t>
    </dgm:pt>
    <dgm:pt modelId="{5E8D8EDD-776B-4A75-8F47-F23BD31DCA01}" type="sibTrans" cxnId="{7D3A34B0-54F7-4856-8241-347451136E54}">
      <dgm:prSet/>
      <dgm:spPr/>
      <dgm:t>
        <a:bodyPr/>
        <a:lstStyle/>
        <a:p>
          <a:endParaRPr lang="en-GB"/>
        </a:p>
      </dgm:t>
    </dgm:pt>
    <dgm:pt modelId="{3DAD3A73-3D69-4794-8F18-CAAA05618B98}" type="pres">
      <dgm:prSet presAssocID="{6BF8A2C2-0256-4A6A-8155-F9E3C1B72C55}" presName="Name0" presStyleCnt="0">
        <dgm:presLayoutVars>
          <dgm:dir/>
          <dgm:resizeHandles val="exact"/>
        </dgm:presLayoutVars>
      </dgm:prSet>
      <dgm:spPr/>
      <dgm:t>
        <a:bodyPr/>
        <a:lstStyle/>
        <a:p>
          <a:endParaRPr lang="en-GB"/>
        </a:p>
      </dgm:t>
    </dgm:pt>
    <dgm:pt modelId="{DDAD3FC2-7D2D-47E4-B329-72C23E3D70BF}" type="pres">
      <dgm:prSet presAssocID="{F7DBB4E5-4428-4526-BF73-8B46ED7923DC}" presName="compNode" presStyleCnt="0"/>
      <dgm:spPr/>
    </dgm:pt>
    <dgm:pt modelId="{E118DBB6-2336-4845-8B79-E771A7254ACE}" type="pres">
      <dgm:prSet presAssocID="{F7DBB4E5-4428-4526-BF73-8B46ED7923DC}" presName="pictRect" presStyleLbl="node1" presStyleIdx="0" presStyleCnt="4"/>
      <dgm:spPr/>
    </dgm:pt>
    <dgm:pt modelId="{40CEACD2-3647-41FF-8B9B-C9820BDD045F}" type="pres">
      <dgm:prSet presAssocID="{F7DBB4E5-4428-4526-BF73-8B46ED7923DC}" presName="textRect" presStyleLbl="revTx" presStyleIdx="0" presStyleCnt="4">
        <dgm:presLayoutVars>
          <dgm:bulletEnabled val="1"/>
        </dgm:presLayoutVars>
      </dgm:prSet>
      <dgm:spPr/>
      <dgm:t>
        <a:bodyPr/>
        <a:lstStyle/>
        <a:p>
          <a:endParaRPr lang="en-GB"/>
        </a:p>
      </dgm:t>
    </dgm:pt>
    <dgm:pt modelId="{80A2C990-4527-4261-B504-9C8DBE69D138}" type="pres">
      <dgm:prSet presAssocID="{0749A966-5D6D-4669-A7BD-BDCBB45DFAA0}" presName="sibTrans" presStyleLbl="sibTrans2D1" presStyleIdx="0" presStyleCnt="0"/>
      <dgm:spPr/>
      <dgm:t>
        <a:bodyPr/>
        <a:lstStyle/>
        <a:p>
          <a:endParaRPr lang="en-GB"/>
        </a:p>
      </dgm:t>
    </dgm:pt>
    <dgm:pt modelId="{CB52EE52-8A8A-4D9E-98A3-EE7EF0151ED3}" type="pres">
      <dgm:prSet presAssocID="{539976DA-8C87-4DF7-9A87-DE15642E8AAB}" presName="compNode" presStyleCnt="0"/>
      <dgm:spPr/>
    </dgm:pt>
    <dgm:pt modelId="{6333C0B8-74B5-428B-BA15-2720D39AA741}" type="pres">
      <dgm:prSet presAssocID="{539976DA-8C87-4DF7-9A87-DE15642E8AAB}" presName="pictRect" presStyleLbl="node1" presStyleIdx="1" presStyleCnt="4"/>
      <dgm:spPr/>
    </dgm:pt>
    <dgm:pt modelId="{3BD36F56-4F12-4469-8299-D92F8356C844}" type="pres">
      <dgm:prSet presAssocID="{539976DA-8C87-4DF7-9A87-DE15642E8AAB}" presName="textRect" presStyleLbl="revTx" presStyleIdx="1" presStyleCnt="4">
        <dgm:presLayoutVars>
          <dgm:bulletEnabled val="1"/>
        </dgm:presLayoutVars>
      </dgm:prSet>
      <dgm:spPr/>
      <dgm:t>
        <a:bodyPr/>
        <a:lstStyle/>
        <a:p>
          <a:endParaRPr lang="en-GB"/>
        </a:p>
      </dgm:t>
    </dgm:pt>
    <dgm:pt modelId="{526F86DC-20A5-4725-9B28-E9FAAF6F19FF}" type="pres">
      <dgm:prSet presAssocID="{360EDBAD-B2DA-42D8-8E93-5C873235EC80}" presName="sibTrans" presStyleLbl="sibTrans2D1" presStyleIdx="0" presStyleCnt="0"/>
      <dgm:spPr/>
      <dgm:t>
        <a:bodyPr/>
        <a:lstStyle/>
        <a:p>
          <a:endParaRPr lang="en-GB"/>
        </a:p>
      </dgm:t>
    </dgm:pt>
    <dgm:pt modelId="{B905719A-CC97-4A35-9884-9613753FF1D8}" type="pres">
      <dgm:prSet presAssocID="{93A2BF88-17BA-46E2-AF97-CAA7CE5760C0}" presName="compNode" presStyleCnt="0"/>
      <dgm:spPr/>
    </dgm:pt>
    <dgm:pt modelId="{8A7FA18F-7BFB-486F-B0C9-AD430C56FA42}" type="pres">
      <dgm:prSet presAssocID="{93A2BF88-17BA-46E2-AF97-CAA7CE5760C0}" presName="pictRect" presStyleLbl="node1" presStyleIdx="2" presStyleCnt="4"/>
      <dgm:spPr/>
    </dgm:pt>
    <dgm:pt modelId="{7702948A-71B3-49F3-BEEF-BBEBD6C199E4}" type="pres">
      <dgm:prSet presAssocID="{93A2BF88-17BA-46E2-AF97-CAA7CE5760C0}" presName="textRect" presStyleLbl="revTx" presStyleIdx="2" presStyleCnt="4">
        <dgm:presLayoutVars>
          <dgm:bulletEnabled val="1"/>
        </dgm:presLayoutVars>
      </dgm:prSet>
      <dgm:spPr/>
      <dgm:t>
        <a:bodyPr/>
        <a:lstStyle/>
        <a:p>
          <a:endParaRPr lang="en-GB"/>
        </a:p>
      </dgm:t>
    </dgm:pt>
    <dgm:pt modelId="{27941E9B-69DF-4448-BB0A-C30D89B90C21}" type="pres">
      <dgm:prSet presAssocID="{995FC3CA-3874-4B3B-AAD2-651C210E3B1A}" presName="sibTrans" presStyleLbl="sibTrans2D1" presStyleIdx="0" presStyleCnt="0"/>
      <dgm:spPr/>
      <dgm:t>
        <a:bodyPr/>
        <a:lstStyle/>
        <a:p>
          <a:endParaRPr lang="en-GB"/>
        </a:p>
      </dgm:t>
    </dgm:pt>
    <dgm:pt modelId="{1B800E85-F7F2-44DC-8E70-5EB1220C9E08}" type="pres">
      <dgm:prSet presAssocID="{5136D194-9B89-40AA-B707-21443C41A97F}" presName="compNode" presStyleCnt="0"/>
      <dgm:spPr/>
    </dgm:pt>
    <dgm:pt modelId="{A3FF1134-8EB1-417B-B77E-080109E1591B}" type="pres">
      <dgm:prSet presAssocID="{5136D194-9B89-40AA-B707-21443C41A97F}" presName="pictRect" presStyleLbl="node1" presStyleIdx="3" presStyleCnt="4"/>
      <dgm:spPr/>
    </dgm:pt>
    <dgm:pt modelId="{7B1A30C3-FFF0-47A9-BC50-381473F1A143}" type="pres">
      <dgm:prSet presAssocID="{5136D194-9B89-40AA-B707-21443C41A97F}" presName="textRect" presStyleLbl="revTx" presStyleIdx="3" presStyleCnt="4">
        <dgm:presLayoutVars>
          <dgm:bulletEnabled val="1"/>
        </dgm:presLayoutVars>
      </dgm:prSet>
      <dgm:spPr/>
      <dgm:t>
        <a:bodyPr/>
        <a:lstStyle/>
        <a:p>
          <a:endParaRPr lang="en-GB"/>
        </a:p>
      </dgm:t>
    </dgm:pt>
  </dgm:ptLst>
  <dgm:cxnLst>
    <dgm:cxn modelId="{F618BA34-BAF5-4E51-A37F-E6D6327C8F3B}" type="presOf" srcId="{F7DBB4E5-4428-4526-BF73-8B46ED7923DC}" destId="{40CEACD2-3647-41FF-8B9B-C9820BDD045F}" srcOrd="0" destOrd="0" presId="urn:microsoft.com/office/officeart/2005/8/layout/pList1"/>
    <dgm:cxn modelId="{32ADB959-0B2C-4E4D-BFF1-3A5A8FEA0A39}" type="presOf" srcId="{0749A966-5D6D-4669-A7BD-BDCBB45DFAA0}" destId="{80A2C990-4527-4261-B504-9C8DBE69D138}" srcOrd="0" destOrd="0" presId="urn:microsoft.com/office/officeart/2005/8/layout/pList1"/>
    <dgm:cxn modelId="{1FD96D2C-728A-46C0-AD44-35C36D033552}" type="presOf" srcId="{5136D194-9B89-40AA-B707-21443C41A97F}" destId="{7B1A30C3-FFF0-47A9-BC50-381473F1A143}" srcOrd="0" destOrd="0" presId="urn:microsoft.com/office/officeart/2005/8/layout/pList1"/>
    <dgm:cxn modelId="{85E93A38-5704-448D-ABAD-BDBE31DBB72B}" type="presOf" srcId="{6BF8A2C2-0256-4A6A-8155-F9E3C1B72C55}" destId="{3DAD3A73-3D69-4794-8F18-CAAA05618B98}" srcOrd="0" destOrd="0" presId="urn:microsoft.com/office/officeart/2005/8/layout/pList1"/>
    <dgm:cxn modelId="{258321D2-4AA5-4789-BDC8-52F59AC0F716}" srcId="{6BF8A2C2-0256-4A6A-8155-F9E3C1B72C55}" destId="{F7DBB4E5-4428-4526-BF73-8B46ED7923DC}" srcOrd="0" destOrd="0" parTransId="{7F803201-9DBF-4AB5-895B-8A7AA4658997}" sibTransId="{0749A966-5D6D-4669-A7BD-BDCBB45DFAA0}"/>
    <dgm:cxn modelId="{A7453144-5943-4608-8DE0-60B72684C83C}" type="presOf" srcId="{539976DA-8C87-4DF7-9A87-DE15642E8AAB}" destId="{3BD36F56-4F12-4469-8299-D92F8356C844}" srcOrd="0" destOrd="0" presId="urn:microsoft.com/office/officeart/2005/8/layout/pList1"/>
    <dgm:cxn modelId="{5BD9652F-C2C8-4A7A-8256-27F64A08B345}" type="presOf" srcId="{995FC3CA-3874-4B3B-AAD2-651C210E3B1A}" destId="{27941E9B-69DF-4448-BB0A-C30D89B90C21}" srcOrd="0" destOrd="0" presId="urn:microsoft.com/office/officeart/2005/8/layout/pList1"/>
    <dgm:cxn modelId="{184BE9D8-E9C2-454F-8FE9-AB4299AB5A0F}" srcId="{6BF8A2C2-0256-4A6A-8155-F9E3C1B72C55}" destId="{539976DA-8C87-4DF7-9A87-DE15642E8AAB}" srcOrd="1" destOrd="0" parTransId="{93460C95-2ADE-4F9E-BDAB-B13A563BDF68}" sibTransId="{360EDBAD-B2DA-42D8-8E93-5C873235EC80}"/>
    <dgm:cxn modelId="{C3D318C1-3B93-4DA1-ACF5-898EE61596E2}" type="presOf" srcId="{93A2BF88-17BA-46E2-AF97-CAA7CE5760C0}" destId="{7702948A-71B3-49F3-BEEF-BBEBD6C199E4}" srcOrd="0" destOrd="0" presId="urn:microsoft.com/office/officeart/2005/8/layout/pList1"/>
    <dgm:cxn modelId="{63B252C1-4D64-48FB-92D0-4EF370A49FBD}" type="presOf" srcId="{360EDBAD-B2DA-42D8-8E93-5C873235EC80}" destId="{526F86DC-20A5-4725-9B28-E9FAAF6F19FF}" srcOrd="0" destOrd="0" presId="urn:microsoft.com/office/officeart/2005/8/layout/pList1"/>
    <dgm:cxn modelId="{7D3A34B0-54F7-4856-8241-347451136E54}" srcId="{6BF8A2C2-0256-4A6A-8155-F9E3C1B72C55}" destId="{5136D194-9B89-40AA-B707-21443C41A97F}" srcOrd="3" destOrd="0" parTransId="{37696005-026C-47A7-AB7B-5A799A50C5AB}" sibTransId="{5E8D8EDD-776B-4A75-8F47-F23BD31DCA01}"/>
    <dgm:cxn modelId="{54C7D883-A889-43D9-B5C0-CBAD3D4035C7}" srcId="{6BF8A2C2-0256-4A6A-8155-F9E3C1B72C55}" destId="{93A2BF88-17BA-46E2-AF97-CAA7CE5760C0}" srcOrd="2" destOrd="0" parTransId="{84C0763B-4A1C-4208-8D7D-6868DFCA36AE}" sibTransId="{995FC3CA-3874-4B3B-AAD2-651C210E3B1A}"/>
    <dgm:cxn modelId="{63049EA8-F8E9-495F-B7CD-A3EC31F3EB8F}" type="presParOf" srcId="{3DAD3A73-3D69-4794-8F18-CAAA05618B98}" destId="{DDAD3FC2-7D2D-47E4-B329-72C23E3D70BF}" srcOrd="0" destOrd="0" presId="urn:microsoft.com/office/officeart/2005/8/layout/pList1"/>
    <dgm:cxn modelId="{3B0885B7-E25B-49A4-A374-E0A26176FD96}" type="presParOf" srcId="{DDAD3FC2-7D2D-47E4-B329-72C23E3D70BF}" destId="{E118DBB6-2336-4845-8B79-E771A7254ACE}" srcOrd="0" destOrd="0" presId="urn:microsoft.com/office/officeart/2005/8/layout/pList1"/>
    <dgm:cxn modelId="{CF8D9360-63C7-4608-89FC-F51E0D82224F}" type="presParOf" srcId="{DDAD3FC2-7D2D-47E4-B329-72C23E3D70BF}" destId="{40CEACD2-3647-41FF-8B9B-C9820BDD045F}" srcOrd="1" destOrd="0" presId="urn:microsoft.com/office/officeart/2005/8/layout/pList1"/>
    <dgm:cxn modelId="{58AD9E67-ADF4-4EAE-BC8B-3831850CFFC9}" type="presParOf" srcId="{3DAD3A73-3D69-4794-8F18-CAAA05618B98}" destId="{80A2C990-4527-4261-B504-9C8DBE69D138}" srcOrd="1" destOrd="0" presId="urn:microsoft.com/office/officeart/2005/8/layout/pList1"/>
    <dgm:cxn modelId="{3B8AA680-38E7-4C30-81A0-51043B053E1E}" type="presParOf" srcId="{3DAD3A73-3D69-4794-8F18-CAAA05618B98}" destId="{CB52EE52-8A8A-4D9E-98A3-EE7EF0151ED3}" srcOrd="2" destOrd="0" presId="urn:microsoft.com/office/officeart/2005/8/layout/pList1"/>
    <dgm:cxn modelId="{65685045-300E-4B8B-83CF-E4B445147D5F}" type="presParOf" srcId="{CB52EE52-8A8A-4D9E-98A3-EE7EF0151ED3}" destId="{6333C0B8-74B5-428B-BA15-2720D39AA741}" srcOrd="0" destOrd="0" presId="urn:microsoft.com/office/officeart/2005/8/layout/pList1"/>
    <dgm:cxn modelId="{0F162D6B-09B8-421F-9754-7B9A68E1AD5A}" type="presParOf" srcId="{CB52EE52-8A8A-4D9E-98A3-EE7EF0151ED3}" destId="{3BD36F56-4F12-4469-8299-D92F8356C844}" srcOrd="1" destOrd="0" presId="urn:microsoft.com/office/officeart/2005/8/layout/pList1"/>
    <dgm:cxn modelId="{A0674221-AF88-4B14-8CE6-6C5CEA462D8E}" type="presParOf" srcId="{3DAD3A73-3D69-4794-8F18-CAAA05618B98}" destId="{526F86DC-20A5-4725-9B28-E9FAAF6F19FF}" srcOrd="3" destOrd="0" presId="urn:microsoft.com/office/officeart/2005/8/layout/pList1"/>
    <dgm:cxn modelId="{35888E64-7D8A-40D7-B93D-EE7FD7A6D1ED}" type="presParOf" srcId="{3DAD3A73-3D69-4794-8F18-CAAA05618B98}" destId="{B905719A-CC97-4A35-9884-9613753FF1D8}" srcOrd="4" destOrd="0" presId="urn:microsoft.com/office/officeart/2005/8/layout/pList1"/>
    <dgm:cxn modelId="{91332DDF-4BD9-4F9E-8DF0-9E73B567C24C}" type="presParOf" srcId="{B905719A-CC97-4A35-9884-9613753FF1D8}" destId="{8A7FA18F-7BFB-486F-B0C9-AD430C56FA42}" srcOrd="0" destOrd="0" presId="urn:microsoft.com/office/officeart/2005/8/layout/pList1"/>
    <dgm:cxn modelId="{09D665FC-BE18-4430-BF41-387DC28197A8}" type="presParOf" srcId="{B905719A-CC97-4A35-9884-9613753FF1D8}" destId="{7702948A-71B3-49F3-BEEF-BBEBD6C199E4}" srcOrd="1" destOrd="0" presId="urn:microsoft.com/office/officeart/2005/8/layout/pList1"/>
    <dgm:cxn modelId="{EF150753-DE61-4BEC-BB4A-E12B6900C970}" type="presParOf" srcId="{3DAD3A73-3D69-4794-8F18-CAAA05618B98}" destId="{27941E9B-69DF-4448-BB0A-C30D89B90C21}" srcOrd="5" destOrd="0" presId="urn:microsoft.com/office/officeart/2005/8/layout/pList1"/>
    <dgm:cxn modelId="{810DBAB9-F039-44BA-8656-EC72E8650225}" type="presParOf" srcId="{3DAD3A73-3D69-4794-8F18-CAAA05618B98}" destId="{1B800E85-F7F2-44DC-8E70-5EB1220C9E08}" srcOrd="6" destOrd="0" presId="urn:microsoft.com/office/officeart/2005/8/layout/pList1"/>
    <dgm:cxn modelId="{E166D501-810A-4E13-8C2F-FB329B63A3BE}" type="presParOf" srcId="{1B800E85-F7F2-44DC-8E70-5EB1220C9E08}" destId="{A3FF1134-8EB1-417B-B77E-080109E1591B}" srcOrd="0" destOrd="0" presId="urn:microsoft.com/office/officeart/2005/8/layout/pList1"/>
    <dgm:cxn modelId="{CC64C517-1B3C-43C3-B7F9-590E4E6DBD4B}" type="presParOf" srcId="{1B800E85-F7F2-44DC-8E70-5EB1220C9E08}" destId="{7B1A30C3-FFF0-47A9-BC50-381473F1A143}"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BC5A45-B31A-4AE6-8593-F7BD595A76D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9AB5CD99-8686-439A-85E1-E19E6829EB5F}">
      <dgm:prSet/>
      <dgm:spPr/>
      <dgm:t>
        <a:bodyPr/>
        <a:lstStyle/>
        <a:p>
          <a:pPr rtl="0"/>
          <a:r>
            <a:rPr lang="en-GB" b="1" dirty="0">
              <a:latin typeface="Arial" panose="020B0604020202020204" pitchFamily="34" charset="0"/>
              <a:cs typeface="Arial" panose="020B0604020202020204" pitchFamily="34" charset="0"/>
            </a:rPr>
            <a:t>Don't </a:t>
          </a:r>
          <a:r>
            <a:rPr lang="en-GB" b="1" dirty="0" smtClean="0">
              <a:latin typeface="Arial" panose="020B0604020202020204" pitchFamily="34" charset="0"/>
              <a:cs typeface="Arial" panose="020B0604020202020204" pitchFamily="34" charset="0"/>
            </a:rPr>
            <a:t>promise to keep a secret</a:t>
          </a:r>
          <a:endParaRPr lang="en-GB" dirty="0">
            <a:latin typeface="Arial" panose="020B0604020202020204" pitchFamily="34" charset="0"/>
            <a:cs typeface="Arial" panose="020B0604020202020204" pitchFamily="34" charset="0"/>
          </a:endParaRPr>
        </a:p>
      </dgm:t>
    </dgm:pt>
    <dgm:pt modelId="{3574CAC8-81DD-4F56-BD43-83C764C304B6}" type="parTrans" cxnId="{205D871D-3F13-4DEF-AE0E-6D99516ED884}">
      <dgm:prSet/>
      <dgm:spPr/>
      <dgm:t>
        <a:bodyPr/>
        <a:lstStyle/>
        <a:p>
          <a:endParaRPr lang="en-GB"/>
        </a:p>
      </dgm:t>
    </dgm:pt>
    <dgm:pt modelId="{760B5F78-68D1-4D18-9D87-EE9EA0C2596C}" type="sibTrans" cxnId="{205D871D-3F13-4DEF-AE0E-6D99516ED884}">
      <dgm:prSet/>
      <dgm:spPr/>
      <dgm:t>
        <a:bodyPr/>
        <a:lstStyle/>
        <a:p>
          <a:endParaRPr lang="en-GB"/>
        </a:p>
      </dgm:t>
    </dgm:pt>
    <dgm:pt modelId="{BE5B91A3-475B-4A27-9814-CA974D00948B}">
      <dgm:prSet/>
      <dgm:spPr/>
      <dgm:t>
        <a:bodyPr/>
        <a:lstStyle/>
        <a:p>
          <a:pPr rtl="0"/>
          <a:r>
            <a:rPr lang="en-GB" b="1" dirty="0">
              <a:latin typeface="Arial" panose="020B0604020202020204" pitchFamily="34" charset="0"/>
              <a:cs typeface="Arial" panose="020B0604020202020204" pitchFamily="34" charset="0"/>
            </a:rPr>
            <a:t>Explain what you'll do </a:t>
          </a:r>
          <a:r>
            <a:rPr lang="en-GB" b="1" dirty="0" smtClean="0">
              <a:latin typeface="Arial" panose="020B0604020202020204" pitchFamily="34" charset="0"/>
              <a:cs typeface="Arial" panose="020B0604020202020204" pitchFamily="34" charset="0"/>
            </a:rPr>
            <a:t>next</a:t>
          </a:r>
          <a:endParaRPr lang="en-GB" dirty="0"/>
        </a:p>
      </dgm:t>
    </dgm:pt>
    <dgm:pt modelId="{BF5474BC-6DB4-43D2-B3B6-72ADB82C810A}" type="parTrans" cxnId="{6631BECD-9E41-408B-8E58-AF739F5A49FB}">
      <dgm:prSet/>
      <dgm:spPr/>
      <dgm:t>
        <a:bodyPr/>
        <a:lstStyle/>
        <a:p>
          <a:endParaRPr lang="en-GB"/>
        </a:p>
      </dgm:t>
    </dgm:pt>
    <dgm:pt modelId="{764C03C3-06AF-4E07-B173-569D83ECAFB5}" type="sibTrans" cxnId="{6631BECD-9E41-408B-8E58-AF739F5A49FB}">
      <dgm:prSet/>
      <dgm:spPr/>
      <dgm:t>
        <a:bodyPr/>
        <a:lstStyle/>
        <a:p>
          <a:endParaRPr lang="en-GB"/>
        </a:p>
      </dgm:t>
    </dgm:pt>
    <dgm:pt modelId="{59689EA2-E17C-47A5-9490-FB238B32A664}">
      <dgm:prSet/>
      <dgm:spPr/>
      <dgm:t>
        <a:bodyPr/>
        <a:lstStyle/>
        <a:p>
          <a:pPr rtl="0"/>
          <a:r>
            <a:rPr lang="en-GB" b="1" dirty="0" smtClean="0">
              <a:latin typeface="Arial" panose="020B0604020202020204" pitchFamily="34" charset="0"/>
              <a:cs typeface="Arial" panose="020B0604020202020204" pitchFamily="34" charset="0"/>
            </a:rPr>
            <a:t>Don't delay reporting the abuse</a:t>
          </a:r>
          <a:endParaRPr lang="en-GB" dirty="0">
            <a:latin typeface="Arial" panose="020B0604020202020204" pitchFamily="34" charset="0"/>
            <a:cs typeface="Arial" panose="020B0604020202020204" pitchFamily="34" charset="0"/>
          </a:endParaRPr>
        </a:p>
      </dgm:t>
    </dgm:pt>
    <dgm:pt modelId="{3C5D18FE-B41C-4462-AF7C-7974F2ACF9D5}" type="parTrans" cxnId="{20CED871-1632-4F74-8807-B8FF8DB16830}">
      <dgm:prSet/>
      <dgm:spPr/>
      <dgm:t>
        <a:bodyPr/>
        <a:lstStyle/>
        <a:p>
          <a:endParaRPr lang="en-GB"/>
        </a:p>
      </dgm:t>
    </dgm:pt>
    <dgm:pt modelId="{6E22BDAC-1B1C-4AB2-ADF2-BB736E4FADB1}" type="sibTrans" cxnId="{20CED871-1632-4F74-8807-B8FF8DB16830}">
      <dgm:prSet/>
      <dgm:spPr/>
      <dgm:t>
        <a:bodyPr/>
        <a:lstStyle/>
        <a:p>
          <a:endParaRPr lang="en-GB"/>
        </a:p>
      </dgm:t>
    </dgm:pt>
    <dgm:pt modelId="{581F4337-4DE8-4B4B-9B38-6DC27407FB6D}" type="pres">
      <dgm:prSet presAssocID="{21BC5A45-B31A-4AE6-8593-F7BD595A76D4}" presName="Name0" presStyleCnt="0">
        <dgm:presLayoutVars>
          <dgm:dir/>
          <dgm:animLvl val="lvl"/>
          <dgm:resizeHandles val="exact"/>
        </dgm:presLayoutVars>
      </dgm:prSet>
      <dgm:spPr/>
      <dgm:t>
        <a:bodyPr/>
        <a:lstStyle/>
        <a:p>
          <a:endParaRPr lang="en-GB"/>
        </a:p>
      </dgm:t>
    </dgm:pt>
    <dgm:pt modelId="{85D59433-9CE3-4E3A-B801-C63CE5453FD6}" type="pres">
      <dgm:prSet presAssocID="{9AB5CD99-8686-439A-85E1-E19E6829EB5F}" presName="linNode" presStyleCnt="0"/>
      <dgm:spPr/>
    </dgm:pt>
    <dgm:pt modelId="{730DBB1A-73D3-4E78-B92D-09DFED8727E9}" type="pres">
      <dgm:prSet presAssocID="{9AB5CD99-8686-439A-85E1-E19E6829EB5F}" presName="parentText" presStyleLbl="node1" presStyleIdx="0" presStyleCnt="3">
        <dgm:presLayoutVars>
          <dgm:chMax val="1"/>
          <dgm:bulletEnabled val="1"/>
        </dgm:presLayoutVars>
      </dgm:prSet>
      <dgm:spPr/>
      <dgm:t>
        <a:bodyPr/>
        <a:lstStyle/>
        <a:p>
          <a:endParaRPr lang="en-GB"/>
        </a:p>
      </dgm:t>
    </dgm:pt>
    <dgm:pt modelId="{966AE437-FC2E-48A4-9D71-7B7F99BC4107}" type="pres">
      <dgm:prSet presAssocID="{760B5F78-68D1-4D18-9D87-EE9EA0C2596C}" presName="sp" presStyleCnt="0"/>
      <dgm:spPr/>
    </dgm:pt>
    <dgm:pt modelId="{117F6B05-0E1A-4DCE-9DE2-4B6ECC75BC1E}" type="pres">
      <dgm:prSet presAssocID="{BE5B91A3-475B-4A27-9814-CA974D00948B}" presName="linNode" presStyleCnt="0"/>
      <dgm:spPr/>
    </dgm:pt>
    <dgm:pt modelId="{6A3D9787-992C-4D1F-8940-5C9534CDC0EF}" type="pres">
      <dgm:prSet presAssocID="{BE5B91A3-475B-4A27-9814-CA974D00948B}" presName="parentText" presStyleLbl="node1" presStyleIdx="1" presStyleCnt="3">
        <dgm:presLayoutVars>
          <dgm:chMax val="1"/>
          <dgm:bulletEnabled val="1"/>
        </dgm:presLayoutVars>
      </dgm:prSet>
      <dgm:spPr/>
      <dgm:t>
        <a:bodyPr/>
        <a:lstStyle/>
        <a:p>
          <a:endParaRPr lang="en-GB"/>
        </a:p>
      </dgm:t>
    </dgm:pt>
    <dgm:pt modelId="{E6FADE9F-0BB9-4305-B5EC-7966A3E0F0E5}" type="pres">
      <dgm:prSet presAssocID="{764C03C3-06AF-4E07-B173-569D83ECAFB5}" presName="sp" presStyleCnt="0"/>
      <dgm:spPr/>
    </dgm:pt>
    <dgm:pt modelId="{B9F06DB1-D1E8-4A6C-8131-5C80F007C217}" type="pres">
      <dgm:prSet presAssocID="{59689EA2-E17C-47A5-9490-FB238B32A664}" presName="linNode" presStyleCnt="0"/>
      <dgm:spPr/>
    </dgm:pt>
    <dgm:pt modelId="{B0607D2E-E5A7-4450-BD79-9BF69E394E7F}" type="pres">
      <dgm:prSet presAssocID="{59689EA2-E17C-47A5-9490-FB238B32A664}" presName="parentText" presStyleLbl="node1" presStyleIdx="2" presStyleCnt="3">
        <dgm:presLayoutVars>
          <dgm:chMax val="1"/>
          <dgm:bulletEnabled val="1"/>
        </dgm:presLayoutVars>
      </dgm:prSet>
      <dgm:spPr/>
      <dgm:t>
        <a:bodyPr/>
        <a:lstStyle/>
        <a:p>
          <a:endParaRPr lang="en-GB"/>
        </a:p>
      </dgm:t>
    </dgm:pt>
  </dgm:ptLst>
  <dgm:cxnLst>
    <dgm:cxn modelId="{91488B24-760D-4BB4-A098-B87D2322EACC}" type="presOf" srcId="{9AB5CD99-8686-439A-85E1-E19E6829EB5F}" destId="{730DBB1A-73D3-4E78-B92D-09DFED8727E9}" srcOrd="0" destOrd="0" presId="urn:microsoft.com/office/officeart/2005/8/layout/vList5"/>
    <dgm:cxn modelId="{205D871D-3F13-4DEF-AE0E-6D99516ED884}" srcId="{21BC5A45-B31A-4AE6-8593-F7BD595A76D4}" destId="{9AB5CD99-8686-439A-85E1-E19E6829EB5F}" srcOrd="0" destOrd="0" parTransId="{3574CAC8-81DD-4F56-BD43-83C764C304B6}" sibTransId="{760B5F78-68D1-4D18-9D87-EE9EA0C2596C}"/>
    <dgm:cxn modelId="{853ABD36-2A0E-4C89-BC13-8834DDDD1133}" type="presOf" srcId="{59689EA2-E17C-47A5-9490-FB238B32A664}" destId="{B0607D2E-E5A7-4450-BD79-9BF69E394E7F}" srcOrd="0" destOrd="0" presId="urn:microsoft.com/office/officeart/2005/8/layout/vList5"/>
    <dgm:cxn modelId="{5931EC40-029B-4C4C-96FC-2F7FE624DCB5}" type="presOf" srcId="{21BC5A45-B31A-4AE6-8593-F7BD595A76D4}" destId="{581F4337-4DE8-4B4B-9B38-6DC27407FB6D}" srcOrd="0" destOrd="0" presId="urn:microsoft.com/office/officeart/2005/8/layout/vList5"/>
    <dgm:cxn modelId="{6631BECD-9E41-408B-8E58-AF739F5A49FB}" srcId="{21BC5A45-B31A-4AE6-8593-F7BD595A76D4}" destId="{BE5B91A3-475B-4A27-9814-CA974D00948B}" srcOrd="1" destOrd="0" parTransId="{BF5474BC-6DB4-43D2-B3B6-72ADB82C810A}" sibTransId="{764C03C3-06AF-4E07-B173-569D83ECAFB5}"/>
    <dgm:cxn modelId="{20CED871-1632-4F74-8807-B8FF8DB16830}" srcId="{21BC5A45-B31A-4AE6-8593-F7BD595A76D4}" destId="{59689EA2-E17C-47A5-9490-FB238B32A664}" srcOrd="2" destOrd="0" parTransId="{3C5D18FE-B41C-4462-AF7C-7974F2ACF9D5}" sibTransId="{6E22BDAC-1B1C-4AB2-ADF2-BB736E4FADB1}"/>
    <dgm:cxn modelId="{FA1655E8-D24F-46C3-BB44-59389B2D693F}" type="presOf" srcId="{BE5B91A3-475B-4A27-9814-CA974D00948B}" destId="{6A3D9787-992C-4D1F-8940-5C9534CDC0EF}" srcOrd="0" destOrd="0" presId="urn:microsoft.com/office/officeart/2005/8/layout/vList5"/>
    <dgm:cxn modelId="{C7E96C49-1072-43F8-BCB7-DBEB78B3FD42}" type="presParOf" srcId="{581F4337-4DE8-4B4B-9B38-6DC27407FB6D}" destId="{85D59433-9CE3-4E3A-B801-C63CE5453FD6}" srcOrd="0" destOrd="0" presId="urn:microsoft.com/office/officeart/2005/8/layout/vList5"/>
    <dgm:cxn modelId="{AE8394AA-C201-4166-8CF0-F91FA124545B}" type="presParOf" srcId="{85D59433-9CE3-4E3A-B801-C63CE5453FD6}" destId="{730DBB1A-73D3-4E78-B92D-09DFED8727E9}" srcOrd="0" destOrd="0" presId="urn:microsoft.com/office/officeart/2005/8/layout/vList5"/>
    <dgm:cxn modelId="{B65EC383-E301-4698-9381-91FAD781E82A}" type="presParOf" srcId="{581F4337-4DE8-4B4B-9B38-6DC27407FB6D}" destId="{966AE437-FC2E-48A4-9D71-7B7F99BC4107}" srcOrd="1" destOrd="0" presId="urn:microsoft.com/office/officeart/2005/8/layout/vList5"/>
    <dgm:cxn modelId="{68124421-2BA6-4F89-B45C-C8B6EC0AF8B7}" type="presParOf" srcId="{581F4337-4DE8-4B4B-9B38-6DC27407FB6D}" destId="{117F6B05-0E1A-4DCE-9DE2-4B6ECC75BC1E}" srcOrd="2" destOrd="0" presId="urn:microsoft.com/office/officeart/2005/8/layout/vList5"/>
    <dgm:cxn modelId="{D7E1915D-2AA5-43B1-820D-CCB5E2B12E9F}" type="presParOf" srcId="{117F6B05-0E1A-4DCE-9DE2-4B6ECC75BC1E}" destId="{6A3D9787-992C-4D1F-8940-5C9534CDC0EF}" srcOrd="0" destOrd="0" presId="urn:microsoft.com/office/officeart/2005/8/layout/vList5"/>
    <dgm:cxn modelId="{E500E1CB-EDB3-4F21-80B1-C0481B822183}" type="presParOf" srcId="{581F4337-4DE8-4B4B-9B38-6DC27407FB6D}" destId="{E6FADE9F-0BB9-4305-B5EC-7966A3E0F0E5}" srcOrd="3" destOrd="0" presId="urn:microsoft.com/office/officeart/2005/8/layout/vList5"/>
    <dgm:cxn modelId="{29973646-AD07-438B-A731-704BCE769560}" type="presParOf" srcId="{581F4337-4DE8-4B4B-9B38-6DC27407FB6D}" destId="{B9F06DB1-D1E8-4A6C-8131-5C80F007C217}" srcOrd="4" destOrd="0" presId="urn:microsoft.com/office/officeart/2005/8/layout/vList5"/>
    <dgm:cxn modelId="{05CD7496-739A-4EE0-9DE2-3501F0F00795}" type="presParOf" srcId="{B9F06DB1-D1E8-4A6C-8131-5C80F007C217}" destId="{B0607D2E-E5A7-4450-BD79-9BF69E394E7F}"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68EBF4-7325-4FFF-8663-94D9FDC1A0E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90A5F2FD-D17C-47B2-B3A8-113FADC1E3AF}">
      <dgm:prSet phldrT="[Text]"/>
      <dgm:spPr/>
      <dgm:t>
        <a:bodyPr/>
        <a:lstStyle/>
        <a:p>
          <a:r>
            <a:rPr lang="en-GB" dirty="0" smtClean="0">
              <a:latin typeface="Arial" panose="020B0604020202020204" pitchFamily="34" charset="0"/>
              <a:cs typeface="Arial" panose="020B0604020202020204" pitchFamily="34" charset="0"/>
            </a:rPr>
            <a:t>Physical</a:t>
          </a:r>
          <a:endParaRPr lang="en-GB" dirty="0">
            <a:latin typeface="Arial" panose="020B0604020202020204" pitchFamily="34" charset="0"/>
            <a:cs typeface="Arial" panose="020B0604020202020204" pitchFamily="34" charset="0"/>
          </a:endParaRPr>
        </a:p>
      </dgm:t>
    </dgm:pt>
    <dgm:pt modelId="{AACAAE22-EF66-422C-BFAB-B2D36A0E5821}" type="parTrans" cxnId="{A49E07B9-9E56-435B-A006-2DC843FF44DE}">
      <dgm:prSet/>
      <dgm:spPr/>
      <dgm:t>
        <a:bodyPr/>
        <a:lstStyle/>
        <a:p>
          <a:endParaRPr lang="en-GB"/>
        </a:p>
      </dgm:t>
    </dgm:pt>
    <dgm:pt modelId="{6756343B-5ABF-4C91-8AC6-981DC5AA82A8}" type="sibTrans" cxnId="{A49E07B9-9E56-435B-A006-2DC843FF44DE}">
      <dgm:prSet/>
      <dgm:spPr/>
      <dgm:t>
        <a:bodyPr/>
        <a:lstStyle/>
        <a:p>
          <a:endParaRPr lang="en-GB"/>
        </a:p>
      </dgm:t>
    </dgm:pt>
    <dgm:pt modelId="{D81D0F47-28F4-414C-BA77-EB290F71614B}">
      <dgm:prSet phldrT="[Text]"/>
      <dgm:spPr/>
      <dgm:t>
        <a:bodyPr/>
        <a:lstStyle/>
        <a:p>
          <a:r>
            <a:rPr lang="en-GB" dirty="0" smtClean="0">
              <a:latin typeface="Arial" panose="020B0604020202020204" pitchFamily="34" charset="0"/>
              <a:cs typeface="Arial" panose="020B0604020202020204" pitchFamily="34" charset="0"/>
            </a:rPr>
            <a:t>Sexual</a:t>
          </a:r>
          <a:endParaRPr lang="en-GB" dirty="0">
            <a:latin typeface="Arial" panose="020B0604020202020204" pitchFamily="34" charset="0"/>
            <a:cs typeface="Arial" panose="020B0604020202020204" pitchFamily="34" charset="0"/>
          </a:endParaRPr>
        </a:p>
      </dgm:t>
    </dgm:pt>
    <dgm:pt modelId="{E7D63422-07CA-4519-AAE4-949B3E8CA7ED}" type="parTrans" cxnId="{63226988-E5C8-443C-A4E6-F127AF2DECC3}">
      <dgm:prSet/>
      <dgm:spPr/>
      <dgm:t>
        <a:bodyPr/>
        <a:lstStyle/>
        <a:p>
          <a:endParaRPr lang="en-GB"/>
        </a:p>
      </dgm:t>
    </dgm:pt>
    <dgm:pt modelId="{21A1D3B4-ACD2-435E-8379-05F8F289CB6B}" type="sibTrans" cxnId="{63226988-E5C8-443C-A4E6-F127AF2DECC3}">
      <dgm:prSet/>
      <dgm:spPr/>
      <dgm:t>
        <a:bodyPr/>
        <a:lstStyle/>
        <a:p>
          <a:endParaRPr lang="en-GB"/>
        </a:p>
      </dgm:t>
    </dgm:pt>
    <dgm:pt modelId="{1EE7CA5C-6EC5-4B9C-B535-025CBAE4F478}">
      <dgm:prSet phldrT="[Text]"/>
      <dgm:spPr/>
      <dgm:t>
        <a:bodyPr/>
        <a:lstStyle/>
        <a:p>
          <a:r>
            <a:rPr lang="en-GB" dirty="0" smtClean="0">
              <a:latin typeface="Arial" panose="020B0604020202020204" pitchFamily="34" charset="0"/>
              <a:cs typeface="Arial" panose="020B0604020202020204" pitchFamily="34" charset="0"/>
            </a:rPr>
            <a:t>Neglect/ Acts of Omission</a:t>
          </a:r>
          <a:endParaRPr lang="en-GB" dirty="0">
            <a:latin typeface="Arial" panose="020B0604020202020204" pitchFamily="34" charset="0"/>
            <a:cs typeface="Arial" panose="020B0604020202020204" pitchFamily="34" charset="0"/>
          </a:endParaRPr>
        </a:p>
      </dgm:t>
    </dgm:pt>
    <dgm:pt modelId="{21E6B510-189F-40C0-9BA4-58D6F2AB66CF}" type="parTrans" cxnId="{6881F675-DB3E-4002-8B11-CCFEB8D6800C}">
      <dgm:prSet/>
      <dgm:spPr/>
      <dgm:t>
        <a:bodyPr/>
        <a:lstStyle/>
        <a:p>
          <a:endParaRPr lang="en-GB"/>
        </a:p>
      </dgm:t>
    </dgm:pt>
    <dgm:pt modelId="{2185EA4B-F789-47AE-B1FA-C882A3106908}" type="sibTrans" cxnId="{6881F675-DB3E-4002-8B11-CCFEB8D6800C}">
      <dgm:prSet/>
      <dgm:spPr/>
      <dgm:t>
        <a:bodyPr/>
        <a:lstStyle/>
        <a:p>
          <a:endParaRPr lang="en-GB"/>
        </a:p>
      </dgm:t>
    </dgm:pt>
    <dgm:pt modelId="{9062CF6E-0ECC-46C0-8595-77DE36090084}">
      <dgm:prSet phldrT="[Text]"/>
      <dgm:spPr/>
      <dgm:t>
        <a:bodyPr/>
        <a:lstStyle/>
        <a:p>
          <a:r>
            <a:rPr lang="en-GB" dirty="0" smtClean="0">
              <a:latin typeface="Arial" panose="020B0604020202020204" pitchFamily="34" charset="0"/>
              <a:cs typeface="Arial" panose="020B0604020202020204" pitchFamily="34" charset="0"/>
            </a:rPr>
            <a:t>Psychological</a:t>
          </a:r>
          <a:endParaRPr lang="en-GB" dirty="0">
            <a:latin typeface="Arial" panose="020B0604020202020204" pitchFamily="34" charset="0"/>
            <a:cs typeface="Arial" panose="020B0604020202020204" pitchFamily="34" charset="0"/>
          </a:endParaRPr>
        </a:p>
      </dgm:t>
    </dgm:pt>
    <dgm:pt modelId="{8563F237-0EEF-4D7B-BBD6-2CDF402FA6CB}" type="parTrans" cxnId="{1AC620E8-4DF3-4FB9-B0A2-B2FFB8B2AB5D}">
      <dgm:prSet/>
      <dgm:spPr/>
      <dgm:t>
        <a:bodyPr/>
        <a:lstStyle/>
        <a:p>
          <a:endParaRPr lang="en-GB"/>
        </a:p>
      </dgm:t>
    </dgm:pt>
    <dgm:pt modelId="{0A5D3EB3-4CA1-4E2A-9088-27B4D8E37D19}" type="sibTrans" cxnId="{1AC620E8-4DF3-4FB9-B0A2-B2FFB8B2AB5D}">
      <dgm:prSet/>
      <dgm:spPr/>
      <dgm:t>
        <a:bodyPr/>
        <a:lstStyle/>
        <a:p>
          <a:endParaRPr lang="en-GB"/>
        </a:p>
      </dgm:t>
    </dgm:pt>
    <dgm:pt modelId="{3971635F-205C-48E0-BC24-2D1086021B83}">
      <dgm:prSet phldrT="[Text]"/>
      <dgm:spPr/>
      <dgm:t>
        <a:bodyPr/>
        <a:lstStyle/>
        <a:p>
          <a:r>
            <a:rPr lang="en-GB" dirty="0" smtClean="0">
              <a:latin typeface="Arial" panose="020B0604020202020204" pitchFamily="34" charset="0"/>
              <a:cs typeface="Arial" panose="020B0604020202020204" pitchFamily="34" charset="0"/>
            </a:rPr>
            <a:t>Financial</a:t>
          </a:r>
          <a:r>
            <a:rPr lang="en-GB" dirty="0" smtClean="0"/>
            <a:t>/</a:t>
          </a:r>
        </a:p>
        <a:p>
          <a:r>
            <a:rPr lang="en-GB" dirty="0" smtClean="0"/>
            <a:t>Material</a:t>
          </a:r>
          <a:endParaRPr lang="en-GB" dirty="0"/>
        </a:p>
      </dgm:t>
    </dgm:pt>
    <dgm:pt modelId="{3887193E-50D2-45C4-B2C5-9B9FCA8924BA}" type="parTrans" cxnId="{F9B9D05C-23BC-4296-B19F-DD2C691FA441}">
      <dgm:prSet/>
      <dgm:spPr/>
      <dgm:t>
        <a:bodyPr/>
        <a:lstStyle/>
        <a:p>
          <a:endParaRPr lang="en-GB"/>
        </a:p>
      </dgm:t>
    </dgm:pt>
    <dgm:pt modelId="{D8130F50-4457-4655-847D-0EA324CB530A}" type="sibTrans" cxnId="{F9B9D05C-23BC-4296-B19F-DD2C691FA441}">
      <dgm:prSet/>
      <dgm:spPr/>
      <dgm:t>
        <a:bodyPr/>
        <a:lstStyle/>
        <a:p>
          <a:endParaRPr lang="en-GB"/>
        </a:p>
      </dgm:t>
    </dgm:pt>
    <dgm:pt modelId="{21CB71CF-451D-4450-B889-3392E31F56F6}">
      <dgm:prSet/>
      <dgm:spPr/>
      <dgm:t>
        <a:bodyPr/>
        <a:lstStyle/>
        <a:p>
          <a:r>
            <a:rPr lang="en-GB" dirty="0" smtClean="0">
              <a:latin typeface="Arial" panose="020B0604020202020204" pitchFamily="34" charset="0"/>
              <a:cs typeface="Arial" panose="020B0604020202020204" pitchFamily="34" charset="0"/>
            </a:rPr>
            <a:t>Domestic</a:t>
          </a:r>
          <a:endParaRPr lang="en-GB" dirty="0">
            <a:latin typeface="Arial" panose="020B0604020202020204" pitchFamily="34" charset="0"/>
            <a:cs typeface="Arial" panose="020B0604020202020204" pitchFamily="34" charset="0"/>
          </a:endParaRPr>
        </a:p>
      </dgm:t>
    </dgm:pt>
    <dgm:pt modelId="{13AC93F1-E1FB-4104-B41E-B484B4828C55}" type="parTrans" cxnId="{1A78D58E-185F-4746-8440-1DB27E15143A}">
      <dgm:prSet/>
      <dgm:spPr/>
      <dgm:t>
        <a:bodyPr/>
        <a:lstStyle/>
        <a:p>
          <a:endParaRPr lang="en-GB"/>
        </a:p>
      </dgm:t>
    </dgm:pt>
    <dgm:pt modelId="{8AD4360A-4A8C-488B-A58D-83F8B4449186}" type="sibTrans" cxnId="{1A78D58E-185F-4746-8440-1DB27E15143A}">
      <dgm:prSet/>
      <dgm:spPr/>
      <dgm:t>
        <a:bodyPr/>
        <a:lstStyle/>
        <a:p>
          <a:endParaRPr lang="en-GB"/>
        </a:p>
      </dgm:t>
    </dgm:pt>
    <dgm:pt modelId="{17DD1BB5-0C33-4170-95B8-B3FBD2BE3BEF}">
      <dgm:prSet/>
      <dgm:spPr/>
      <dgm:t>
        <a:bodyPr/>
        <a:lstStyle/>
        <a:p>
          <a:r>
            <a:rPr lang="en-GB" dirty="0" smtClean="0">
              <a:latin typeface="Arial" panose="020B0604020202020204" pitchFamily="34" charset="0"/>
              <a:cs typeface="Arial" panose="020B0604020202020204" pitchFamily="34" charset="0"/>
            </a:rPr>
            <a:t>Organisational</a:t>
          </a:r>
          <a:endParaRPr lang="en-GB" dirty="0">
            <a:latin typeface="Arial" panose="020B0604020202020204" pitchFamily="34" charset="0"/>
            <a:cs typeface="Arial" panose="020B0604020202020204" pitchFamily="34" charset="0"/>
          </a:endParaRPr>
        </a:p>
      </dgm:t>
    </dgm:pt>
    <dgm:pt modelId="{DFB74644-B8B7-4572-9EAB-59344BC4C09D}" type="parTrans" cxnId="{9346C1F2-EFBF-4FBA-8DE6-9CE96A77BF2E}">
      <dgm:prSet/>
      <dgm:spPr/>
      <dgm:t>
        <a:bodyPr/>
        <a:lstStyle/>
        <a:p>
          <a:endParaRPr lang="en-GB"/>
        </a:p>
      </dgm:t>
    </dgm:pt>
    <dgm:pt modelId="{7CD72794-E169-4089-BC16-76419510D4D9}" type="sibTrans" cxnId="{9346C1F2-EFBF-4FBA-8DE6-9CE96A77BF2E}">
      <dgm:prSet/>
      <dgm:spPr/>
      <dgm:t>
        <a:bodyPr/>
        <a:lstStyle/>
        <a:p>
          <a:endParaRPr lang="en-GB"/>
        </a:p>
      </dgm:t>
    </dgm:pt>
    <dgm:pt modelId="{8E56D4DB-C00C-4B12-B529-2AB02F7F7B86}">
      <dgm:prSet/>
      <dgm:spPr/>
      <dgm:t>
        <a:bodyPr/>
        <a:lstStyle/>
        <a:p>
          <a:r>
            <a:rPr lang="en-GB" dirty="0" smtClean="0">
              <a:latin typeface="Arial" panose="020B0604020202020204" pitchFamily="34" charset="0"/>
              <a:cs typeface="Arial" panose="020B0604020202020204" pitchFamily="34" charset="0"/>
            </a:rPr>
            <a:t>Discriminatory</a:t>
          </a:r>
          <a:endParaRPr lang="en-GB" dirty="0">
            <a:latin typeface="Arial" panose="020B0604020202020204" pitchFamily="34" charset="0"/>
            <a:cs typeface="Arial" panose="020B0604020202020204" pitchFamily="34" charset="0"/>
          </a:endParaRPr>
        </a:p>
      </dgm:t>
    </dgm:pt>
    <dgm:pt modelId="{03462E08-5C8F-4761-934D-35FD69E3E377}" type="parTrans" cxnId="{B51254E8-6E44-47DE-BEFB-9B716090A80D}">
      <dgm:prSet/>
      <dgm:spPr/>
      <dgm:t>
        <a:bodyPr/>
        <a:lstStyle/>
        <a:p>
          <a:endParaRPr lang="en-GB"/>
        </a:p>
      </dgm:t>
    </dgm:pt>
    <dgm:pt modelId="{B64FEBA9-169F-46DE-B012-038BF182F025}" type="sibTrans" cxnId="{B51254E8-6E44-47DE-BEFB-9B716090A80D}">
      <dgm:prSet/>
      <dgm:spPr/>
      <dgm:t>
        <a:bodyPr/>
        <a:lstStyle/>
        <a:p>
          <a:endParaRPr lang="en-GB"/>
        </a:p>
      </dgm:t>
    </dgm:pt>
    <dgm:pt modelId="{27A7EA44-6C50-449E-A736-B5657DDE2C88}">
      <dgm:prSet/>
      <dgm:spPr/>
      <dgm:t>
        <a:bodyPr/>
        <a:lstStyle/>
        <a:p>
          <a:r>
            <a:rPr lang="en-GB" dirty="0" smtClean="0">
              <a:latin typeface="Arial" panose="020B0604020202020204" pitchFamily="34" charset="0"/>
              <a:cs typeface="Arial" panose="020B0604020202020204" pitchFamily="34" charset="0"/>
            </a:rPr>
            <a:t>Modern Slavery</a:t>
          </a:r>
          <a:endParaRPr lang="en-GB" dirty="0">
            <a:latin typeface="Arial" panose="020B0604020202020204" pitchFamily="34" charset="0"/>
            <a:cs typeface="Arial" panose="020B0604020202020204" pitchFamily="34" charset="0"/>
          </a:endParaRPr>
        </a:p>
      </dgm:t>
    </dgm:pt>
    <dgm:pt modelId="{685651F7-1BEE-49CA-A3A4-786DC92CEC96}" type="parTrans" cxnId="{CEECFA78-80C4-4F08-8E51-502441DB97AF}">
      <dgm:prSet/>
      <dgm:spPr/>
      <dgm:t>
        <a:bodyPr/>
        <a:lstStyle/>
        <a:p>
          <a:endParaRPr lang="en-GB"/>
        </a:p>
      </dgm:t>
    </dgm:pt>
    <dgm:pt modelId="{B7689C9F-6317-450A-82C5-2901AD961883}" type="sibTrans" cxnId="{CEECFA78-80C4-4F08-8E51-502441DB97AF}">
      <dgm:prSet/>
      <dgm:spPr/>
      <dgm:t>
        <a:bodyPr/>
        <a:lstStyle/>
        <a:p>
          <a:endParaRPr lang="en-GB"/>
        </a:p>
      </dgm:t>
    </dgm:pt>
    <dgm:pt modelId="{F6C142E0-6F86-4902-BBC9-4A03FF1A0D69}">
      <dgm:prSet/>
      <dgm:spPr/>
      <dgm:t>
        <a:bodyPr/>
        <a:lstStyle/>
        <a:p>
          <a:r>
            <a:rPr lang="en-GB" dirty="0" smtClean="0">
              <a:latin typeface="Arial" panose="020B0604020202020204" pitchFamily="34" charset="0"/>
              <a:cs typeface="Arial" panose="020B0604020202020204" pitchFamily="34" charset="0"/>
            </a:rPr>
            <a:t>Self Neglect</a:t>
          </a:r>
          <a:endParaRPr lang="en-GB" dirty="0">
            <a:latin typeface="Arial" panose="020B0604020202020204" pitchFamily="34" charset="0"/>
            <a:cs typeface="Arial" panose="020B0604020202020204" pitchFamily="34" charset="0"/>
          </a:endParaRPr>
        </a:p>
      </dgm:t>
    </dgm:pt>
    <dgm:pt modelId="{FCC759A3-E163-4A3E-BA2F-B8F7B1EC2E02}" type="parTrans" cxnId="{3254B3A1-1AB9-4D0B-8973-7BDEB786507D}">
      <dgm:prSet/>
      <dgm:spPr/>
      <dgm:t>
        <a:bodyPr/>
        <a:lstStyle/>
        <a:p>
          <a:endParaRPr lang="en-GB"/>
        </a:p>
      </dgm:t>
    </dgm:pt>
    <dgm:pt modelId="{56899B37-1F06-4907-B284-818F6D822A03}" type="sibTrans" cxnId="{3254B3A1-1AB9-4D0B-8973-7BDEB786507D}">
      <dgm:prSet/>
      <dgm:spPr/>
      <dgm:t>
        <a:bodyPr/>
        <a:lstStyle/>
        <a:p>
          <a:endParaRPr lang="en-GB"/>
        </a:p>
      </dgm:t>
    </dgm:pt>
    <dgm:pt modelId="{C12514EB-EEF2-497B-9F70-EC570F54D0EF}" type="pres">
      <dgm:prSet presAssocID="{E468EBF4-7325-4FFF-8663-94D9FDC1A0E9}" presName="diagram" presStyleCnt="0">
        <dgm:presLayoutVars>
          <dgm:dir/>
          <dgm:resizeHandles val="exact"/>
        </dgm:presLayoutVars>
      </dgm:prSet>
      <dgm:spPr/>
      <dgm:t>
        <a:bodyPr/>
        <a:lstStyle/>
        <a:p>
          <a:endParaRPr lang="en-GB"/>
        </a:p>
      </dgm:t>
    </dgm:pt>
    <dgm:pt modelId="{1E40963A-03B1-4240-BAAF-92B18230EC8D}" type="pres">
      <dgm:prSet presAssocID="{90A5F2FD-D17C-47B2-B3A8-113FADC1E3AF}" presName="node" presStyleLbl="node1" presStyleIdx="0" presStyleCnt="10">
        <dgm:presLayoutVars>
          <dgm:bulletEnabled val="1"/>
        </dgm:presLayoutVars>
      </dgm:prSet>
      <dgm:spPr/>
      <dgm:t>
        <a:bodyPr/>
        <a:lstStyle/>
        <a:p>
          <a:endParaRPr lang="en-GB"/>
        </a:p>
      </dgm:t>
    </dgm:pt>
    <dgm:pt modelId="{F0A195FF-3683-47DE-AFE3-9687CA6B6C2F}" type="pres">
      <dgm:prSet presAssocID="{6756343B-5ABF-4C91-8AC6-981DC5AA82A8}" presName="sibTrans" presStyleCnt="0"/>
      <dgm:spPr/>
    </dgm:pt>
    <dgm:pt modelId="{0143BCCA-8876-4273-809F-5E89FF719546}" type="pres">
      <dgm:prSet presAssocID="{D81D0F47-28F4-414C-BA77-EB290F71614B}" presName="node" presStyleLbl="node1" presStyleIdx="1" presStyleCnt="10">
        <dgm:presLayoutVars>
          <dgm:bulletEnabled val="1"/>
        </dgm:presLayoutVars>
      </dgm:prSet>
      <dgm:spPr/>
      <dgm:t>
        <a:bodyPr/>
        <a:lstStyle/>
        <a:p>
          <a:endParaRPr lang="en-GB"/>
        </a:p>
      </dgm:t>
    </dgm:pt>
    <dgm:pt modelId="{AF3DB1F5-BDEC-4A20-B78C-796299DC812C}" type="pres">
      <dgm:prSet presAssocID="{21A1D3B4-ACD2-435E-8379-05F8F289CB6B}" presName="sibTrans" presStyleCnt="0"/>
      <dgm:spPr/>
    </dgm:pt>
    <dgm:pt modelId="{F07DA4D7-C5DB-4CF0-AFF7-1742F960922A}" type="pres">
      <dgm:prSet presAssocID="{1EE7CA5C-6EC5-4B9C-B535-025CBAE4F478}" presName="node" presStyleLbl="node1" presStyleIdx="2" presStyleCnt="10">
        <dgm:presLayoutVars>
          <dgm:bulletEnabled val="1"/>
        </dgm:presLayoutVars>
      </dgm:prSet>
      <dgm:spPr/>
      <dgm:t>
        <a:bodyPr/>
        <a:lstStyle/>
        <a:p>
          <a:endParaRPr lang="en-GB"/>
        </a:p>
      </dgm:t>
    </dgm:pt>
    <dgm:pt modelId="{472A66EC-E9EE-4CC4-8F1A-70F1E4A95F3E}" type="pres">
      <dgm:prSet presAssocID="{2185EA4B-F789-47AE-B1FA-C882A3106908}" presName="sibTrans" presStyleCnt="0"/>
      <dgm:spPr/>
    </dgm:pt>
    <dgm:pt modelId="{42F054F1-00C5-4921-A423-2338944EFBEF}" type="pres">
      <dgm:prSet presAssocID="{9062CF6E-0ECC-46C0-8595-77DE36090084}" presName="node" presStyleLbl="node1" presStyleIdx="3" presStyleCnt="10">
        <dgm:presLayoutVars>
          <dgm:bulletEnabled val="1"/>
        </dgm:presLayoutVars>
      </dgm:prSet>
      <dgm:spPr/>
      <dgm:t>
        <a:bodyPr/>
        <a:lstStyle/>
        <a:p>
          <a:endParaRPr lang="en-GB"/>
        </a:p>
      </dgm:t>
    </dgm:pt>
    <dgm:pt modelId="{DABDDFBC-A634-46F3-B8F7-A411FE2DAF4F}" type="pres">
      <dgm:prSet presAssocID="{0A5D3EB3-4CA1-4E2A-9088-27B4D8E37D19}" presName="sibTrans" presStyleCnt="0"/>
      <dgm:spPr/>
    </dgm:pt>
    <dgm:pt modelId="{B004152F-2E01-42E8-8DD3-0FBF9D0F1C8D}" type="pres">
      <dgm:prSet presAssocID="{3971635F-205C-48E0-BC24-2D1086021B83}" presName="node" presStyleLbl="node1" presStyleIdx="4" presStyleCnt="10">
        <dgm:presLayoutVars>
          <dgm:bulletEnabled val="1"/>
        </dgm:presLayoutVars>
      </dgm:prSet>
      <dgm:spPr/>
      <dgm:t>
        <a:bodyPr/>
        <a:lstStyle/>
        <a:p>
          <a:endParaRPr lang="en-GB"/>
        </a:p>
      </dgm:t>
    </dgm:pt>
    <dgm:pt modelId="{486902D0-DE2E-449B-AA7F-26C353483222}" type="pres">
      <dgm:prSet presAssocID="{D8130F50-4457-4655-847D-0EA324CB530A}" presName="sibTrans" presStyleCnt="0"/>
      <dgm:spPr/>
    </dgm:pt>
    <dgm:pt modelId="{E8436DD4-AE80-438B-8E19-71B10F354583}" type="pres">
      <dgm:prSet presAssocID="{21CB71CF-451D-4450-B889-3392E31F56F6}" presName="node" presStyleLbl="node1" presStyleIdx="5" presStyleCnt="10">
        <dgm:presLayoutVars>
          <dgm:bulletEnabled val="1"/>
        </dgm:presLayoutVars>
      </dgm:prSet>
      <dgm:spPr/>
      <dgm:t>
        <a:bodyPr/>
        <a:lstStyle/>
        <a:p>
          <a:endParaRPr lang="en-GB"/>
        </a:p>
      </dgm:t>
    </dgm:pt>
    <dgm:pt modelId="{A5CEF5DA-C7BF-4AD0-8221-5CD82708F91F}" type="pres">
      <dgm:prSet presAssocID="{8AD4360A-4A8C-488B-A58D-83F8B4449186}" presName="sibTrans" presStyleCnt="0"/>
      <dgm:spPr/>
    </dgm:pt>
    <dgm:pt modelId="{B72962CA-5D39-4A3F-9B51-D5D2E82F427F}" type="pres">
      <dgm:prSet presAssocID="{17DD1BB5-0C33-4170-95B8-B3FBD2BE3BEF}" presName="node" presStyleLbl="node1" presStyleIdx="6" presStyleCnt="10">
        <dgm:presLayoutVars>
          <dgm:bulletEnabled val="1"/>
        </dgm:presLayoutVars>
      </dgm:prSet>
      <dgm:spPr/>
      <dgm:t>
        <a:bodyPr/>
        <a:lstStyle/>
        <a:p>
          <a:endParaRPr lang="en-GB"/>
        </a:p>
      </dgm:t>
    </dgm:pt>
    <dgm:pt modelId="{CEB9B702-8211-4884-8ED7-2BD5A22E7B5A}" type="pres">
      <dgm:prSet presAssocID="{7CD72794-E169-4089-BC16-76419510D4D9}" presName="sibTrans" presStyleCnt="0"/>
      <dgm:spPr/>
    </dgm:pt>
    <dgm:pt modelId="{383DAD55-A06D-4ADE-B301-42B1B0BDBE7D}" type="pres">
      <dgm:prSet presAssocID="{8E56D4DB-C00C-4B12-B529-2AB02F7F7B86}" presName="node" presStyleLbl="node1" presStyleIdx="7" presStyleCnt="10">
        <dgm:presLayoutVars>
          <dgm:bulletEnabled val="1"/>
        </dgm:presLayoutVars>
      </dgm:prSet>
      <dgm:spPr/>
      <dgm:t>
        <a:bodyPr/>
        <a:lstStyle/>
        <a:p>
          <a:endParaRPr lang="en-GB"/>
        </a:p>
      </dgm:t>
    </dgm:pt>
    <dgm:pt modelId="{92655FA2-F474-4063-A385-FFF28698DD7D}" type="pres">
      <dgm:prSet presAssocID="{B64FEBA9-169F-46DE-B012-038BF182F025}" presName="sibTrans" presStyleCnt="0"/>
      <dgm:spPr/>
    </dgm:pt>
    <dgm:pt modelId="{E3FA06D1-65B8-49DB-8D56-8FD39AF61D73}" type="pres">
      <dgm:prSet presAssocID="{27A7EA44-6C50-449E-A736-B5657DDE2C88}" presName="node" presStyleLbl="node1" presStyleIdx="8" presStyleCnt="10">
        <dgm:presLayoutVars>
          <dgm:bulletEnabled val="1"/>
        </dgm:presLayoutVars>
      </dgm:prSet>
      <dgm:spPr/>
      <dgm:t>
        <a:bodyPr/>
        <a:lstStyle/>
        <a:p>
          <a:endParaRPr lang="en-GB"/>
        </a:p>
      </dgm:t>
    </dgm:pt>
    <dgm:pt modelId="{EE60EF5D-985E-4C56-A146-A30A5A6FEBD7}" type="pres">
      <dgm:prSet presAssocID="{B7689C9F-6317-450A-82C5-2901AD961883}" presName="sibTrans" presStyleCnt="0"/>
      <dgm:spPr/>
    </dgm:pt>
    <dgm:pt modelId="{E2D2BA27-BC9B-4C15-BFE6-3930A778B25B}" type="pres">
      <dgm:prSet presAssocID="{F6C142E0-6F86-4902-BBC9-4A03FF1A0D69}" presName="node" presStyleLbl="node1" presStyleIdx="9" presStyleCnt="10">
        <dgm:presLayoutVars>
          <dgm:bulletEnabled val="1"/>
        </dgm:presLayoutVars>
      </dgm:prSet>
      <dgm:spPr/>
      <dgm:t>
        <a:bodyPr/>
        <a:lstStyle/>
        <a:p>
          <a:endParaRPr lang="en-GB"/>
        </a:p>
      </dgm:t>
    </dgm:pt>
  </dgm:ptLst>
  <dgm:cxnLst>
    <dgm:cxn modelId="{6881F675-DB3E-4002-8B11-CCFEB8D6800C}" srcId="{E468EBF4-7325-4FFF-8663-94D9FDC1A0E9}" destId="{1EE7CA5C-6EC5-4B9C-B535-025CBAE4F478}" srcOrd="2" destOrd="0" parTransId="{21E6B510-189F-40C0-9BA4-58D6F2AB66CF}" sibTransId="{2185EA4B-F789-47AE-B1FA-C882A3106908}"/>
    <dgm:cxn modelId="{3254B3A1-1AB9-4D0B-8973-7BDEB786507D}" srcId="{E468EBF4-7325-4FFF-8663-94D9FDC1A0E9}" destId="{F6C142E0-6F86-4902-BBC9-4A03FF1A0D69}" srcOrd="9" destOrd="0" parTransId="{FCC759A3-E163-4A3E-BA2F-B8F7B1EC2E02}" sibTransId="{56899B37-1F06-4907-B284-818F6D822A03}"/>
    <dgm:cxn modelId="{1AC620E8-4DF3-4FB9-B0A2-B2FFB8B2AB5D}" srcId="{E468EBF4-7325-4FFF-8663-94D9FDC1A0E9}" destId="{9062CF6E-0ECC-46C0-8595-77DE36090084}" srcOrd="3" destOrd="0" parTransId="{8563F237-0EEF-4D7B-BBD6-2CDF402FA6CB}" sibTransId="{0A5D3EB3-4CA1-4E2A-9088-27B4D8E37D19}"/>
    <dgm:cxn modelId="{1A78D58E-185F-4746-8440-1DB27E15143A}" srcId="{E468EBF4-7325-4FFF-8663-94D9FDC1A0E9}" destId="{21CB71CF-451D-4450-B889-3392E31F56F6}" srcOrd="5" destOrd="0" parTransId="{13AC93F1-E1FB-4104-B41E-B484B4828C55}" sibTransId="{8AD4360A-4A8C-488B-A58D-83F8B4449186}"/>
    <dgm:cxn modelId="{F20991F4-8BD3-44B0-8D9D-EE0D248EC39F}" type="presOf" srcId="{8E56D4DB-C00C-4B12-B529-2AB02F7F7B86}" destId="{383DAD55-A06D-4ADE-B301-42B1B0BDBE7D}" srcOrd="0" destOrd="0" presId="urn:microsoft.com/office/officeart/2005/8/layout/default"/>
    <dgm:cxn modelId="{9346C1F2-EFBF-4FBA-8DE6-9CE96A77BF2E}" srcId="{E468EBF4-7325-4FFF-8663-94D9FDC1A0E9}" destId="{17DD1BB5-0C33-4170-95B8-B3FBD2BE3BEF}" srcOrd="6" destOrd="0" parTransId="{DFB74644-B8B7-4572-9EAB-59344BC4C09D}" sibTransId="{7CD72794-E169-4089-BC16-76419510D4D9}"/>
    <dgm:cxn modelId="{CEECFA78-80C4-4F08-8E51-502441DB97AF}" srcId="{E468EBF4-7325-4FFF-8663-94D9FDC1A0E9}" destId="{27A7EA44-6C50-449E-A736-B5657DDE2C88}" srcOrd="8" destOrd="0" parTransId="{685651F7-1BEE-49CA-A3A4-786DC92CEC96}" sibTransId="{B7689C9F-6317-450A-82C5-2901AD961883}"/>
    <dgm:cxn modelId="{A710B650-7349-48AD-8380-92CC63C579D0}" type="presOf" srcId="{D81D0F47-28F4-414C-BA77-EB290F71614B}" destId="{0143BCCA-8876-4273-809F-5E89FF719546}" srcOrd="0" destOrd="0" presId="urn:microsoft.com/office/officeart/2005/8/layout/default"/>
    <dgm:cxn modelId="{3C618F7C-65F2-4389-B27F-6197D56798A2}" type="presOf" srcId="{E468EBF4-7325-4FFF-8663-94D9FDC1A0E9}" destId="{C12514EB-EEF2-497B-9F70-EC570F54D0EF}" srcOrd="0" destOrd="0" presId="urn:microsoft.com/office/officeart/2005/8/layout/default"/>
    <dgm:cxn modelId="{A49E07B9-9E56-435B-A006-2DC843FF44DE}" srcId="{E468EBF4-7325-4FFF-8663-94D9FDC1A0E9}" destId="{90A5F2FD-D17C-47B2-B3A8-113FADC1E3AF}" srcOrd="0" destOrd="0" parTransId="{AACAAE22-EF66-422C-BFAB-B2D36A0E5821}" sibTransId="{6756343B-5ABF-4C91-8AC6-981DC5AA82A8}"/>
    <dgm:cxn modelId="{F9B9D05C-23BC-4296-B19F-DD2C691FA441}" srcId="{E468EBF4-7325-4FFF-8663-94D9FDC1A0E9}" destId="{3971635F-205C-48E0-BC24-2D1086021B83}" srcOrd="4" destOrd="0" parTransId="{3887193E-50D2-45C4-B2C5-9B9FCA8924BA}" sibTransId="{D8130F50-4457-4655-847D-0EA324CB530A}"/>
    <dgm:cxn modelId="{1E575119-602F-420A-9CEA-E0F2B61CAD05}" type="presOf" srcId="{F6C142E0-6F86-4902-BBC9-4A03FF1A0D69}" destId="{E2D2BA27-BC9B-4C15-BFE6-3930A778B25B}" srcOrd="0" destOrd="0" presId="urn:microsoft.com/office/officeart/2005/8/layout/default"/>
    <dgm:cxn modelId="{24A5D9C8-3396-425A-BA96-1684350256A3}" type="presOf" srcId="{90A5F2FD-D17C-47B2-B3A8-113FADC1E3AF}" destId="{1E40963A-03B1-4240-BAAF-92B18230EC8D}" srcOrd="0" destOrd="0" presId="urn:microsoft.com/office/officeart/2005/8/layout/default"/>
    <dgm:cxn modelId="{575F068B-4B18-4C29-9532-02701075C714}" type="presOf" srcId="{17DD1BB5-0C33-4170-95B8-B3FBD2BE3BEF}" destId="{B72962CA-5D39-4A3F-9B51-D5D2E82F427F}" srcOrd="0" destOrd="0" presId="urn:microsoft.com/office/officeart/2005/8/layout/default"/>
    <dgm:cxn modelId="{B51254E8-6E44-47DE-BEFB-9B716090A80D}" srcId="{E468EBF4-7325-4FFF-8663-94D9FDC1A0E9}" destId="{8E56D4DB-C00C-4B12-B529-2AB02F7F7B86}" srcOrd="7" destOrd="0" parTransId="{03462E08-5C8F-4761-934D-35FD69E3E377}" sibTransId="{B64FEBA9-169F-46DE-B012-038BF182F025}"/>
    <dgm:cxn modelId="{2E580FF1-0D70-4188-8DB3-8670A94CF59B}" type="presOf" srcId="{27A7EA44-6C50-449E-A736-B5657DDE2C88}" destId="{E3FA06D1-65B8-49DB-8D56-8FD39AF61D73}" srcOrd="0" destOrd="0" presId="urn:microsoft.com/office/officeart/2005/8/layout/default"/>
    <dgm:cxn modelId="{544EE554-B0AD-4A04-B0F5-523504FD3BE9}" type="presOf" srcId="{9062CF6E-0ECC-46C0-8595-77DE36090084}" destId="{42F054F1-00C5-4921-A423-2338944EFBEF}" srcOrd="0" destOrd="0" presId="urn:microsoft.com/office/officeart/2005/8/layout/default"/>
    <dgm:cxn modelId="{63226988-E5C8-443C-A4E6-F127AF2DECC3}" srcId="{E468EBF4-7325-4FFF-8663-94D9FDC1A0E9}" destId="{D81D0F47-28F4-414C-BA77-EB290F71614B}" srcOrd="1" destOrd="0" parTransId="{E7D63422-07CA-4519-AAE4-949B3E8CA7ED}" sibTransId="{21A1D3B4-ACD2-435E-8379-05F8F289CB6B}"/>
    <dgm:cxn modelId="{9B8412C2-4F35-4E6A-A2E5-56784C8DAD3E}" type="presOf" srcId="{1EE7CA5C-6EC5-4B9C-B535-025CBAE4F478}" destId="{F07DA4D7-C5DB-4CF0-AFF7-1742F960922A}" srcOrd="0" destOrd="0" presId="urn:microsoft.com/office/officeart/2005/8/layout/default"/>
    <dgm:cxn modelId="{1D2E4258-F814-44EC-A3B5-9CBC89BC6220}" type="presOf" srcId="{3971635F-205C-48E0-BC24-2D1086021B83}" destId="{B004152F-2E01-42E8-8DD3-0FBF9D0F1C8D}" srcOrd="0" destOrd="0" presId="urn:microsoft.com/office/officeart/2005/8/layout/default"/>
    <dgm:cxn modelId="{91EE2C7A-4224-430A-B88D-212B6EF99327}" type="presOf" srcId="{21CB71CF-451D-4450-B889-3392E31F56F6}" destId="{E8436DD4-AE80-438B-8E19-71B10F354583}" srcOrd="0" destOrd="0" presId="urn:microsoft.com/office/officeart/2005/8/layout/default"/>
    <dgm:cxn modelId="{CFED42A2-6281-4962-86CB-8ED12BB5B907}" type="presParOf" srcId="{C12514EB-EEF2-497B-9F70-EC570F54D0EF}" destId="{1E40963A-03B1-4240-BAAF-92B18230EC8D}" srcOrd="0" destOrd="0" presId="urn:microsoft.com/office/officeart/2005/8/layout/default"/>
    <dgm:cxn modelId="{9DE1B9B5-61BE-4F48-B620-94390B7B32F7}" type="presParOf" srcId="{C12514EB-EEF2-497B-9F70-EC570F54D0EF}" destId="{F0A195FF-3683-47DE-AFE3-9687CA6B6C2F}" srcOrd="1" destOrd="0" presId="urn:microsoft.com/office/officeart/2005/8/layout/default"/>
    <dgm:cxn modelId="{8A249C01-52CB-44AB-B8FC-A099F3D33FC3}" type="presParOf" srcId="{C12514EB-EEF2-497B-9F70-EC570F54D0EF}" destId="{0143BCCA-8876-4273-809F-5E89FF719546}" srcOrd="2" destOrd="0" presId="urn:microsoft.com/office/officeart/2005/8/layout/default"/>
    <dgm:cxn modelId="{8EE23F10-D454-4421-A055-447E168A226B}" type="presParOf" srcId="{C12514EB-EEF2-497B-9F70-EC570F54D0EF}" destId="{AF3DB1F5-BDEC-4A20-B78C-796299DC812C}" srcOrd="3" destOrd="0" presId="urn:microsoft.com/office/officeart/2005/8/layout/default"/>
    <dgm:cxn modelId="{E4D25D27-EC56-4DC7-AF5E-842E2A9444DE}" type="presParOf" srcId="{C12514EB-EEF2-497B-9F70-EC570F54D0EF}" destId="{F07DA4D7-C5DB-4CF0-AFF7-1742F960922A}" srcOrd="4" destOrd="0" presId="urn:microsoft.com/office/officeart/2005/8/layout/default"/>
    <dgm:cxn modelId="{21FDD8B2-FE90-455E-8613-538A93B580C9}" type="presParOf" srcId="{C12514EB-EEF2-497B-9F70-EC570F54D0EF}" destId="{472A66EC-E9EE-4CC4-8F1A-70F1E4A95F3E}" srcOrd="5" destOrd="0" presId="urn:microsoft.com/office/officeart/2005/8/layout/default"/>
    <dgm:cxn modelId="{3FC88598-94F3-427C-99E2-E2118D1E11AA}" type="presParOf" srcId="{C12514EB-EEF2-497B-9F70-EC570F54D0EF}" destId="{42F054F1-00C5-4921-A423-2338944EFBEF}" srcOrd="6" destOrd="0" presId="urn:microsoft.com/office/officeart/2005/8/layout/default"/>
    <dgm:cxn modelId="{E4B0339E-0A75-4A87-8E89-DA07A48CB4D1}" type="presParOf" srcId="{C12514EB-EEF2-497B-9F70-EC570F54D0EF}" destId="{DABDDFBC-A634-46F3-B8F7-A411FE2DAF4F}" srcOrd="7" destOrd="0" presId="urn:microsoft.com/office/officeart/2005/8/layout/default"/>
    <dgm:cxn modelId="{9347F53C-4D74-4742-A9AE-CD05084FBBAC}" type="presParOf" srcId="{C12514EB-EEF2-497B-9F70-EC570F54D0EF}" destId="{B004152F-2E01-42E8-8DD3-0FBF9D0F1C8D}" srcOrd="8" destOrd="0" presId="urn:microsoft.com/office/officeart/2005/8/layout/default"/>
    <dgm:cxn modelId="{9899EDE1-768D-4727-9543-F79D4932FFB8}" type="presParOf" srcId="{C12514EB-EEF2-497B-9F70-EC570F54D0EF}" destId="{486902D0-DE2E-449B-AA7F-26C353483222}" srcOrd="9" destOrd="0" presId="urn:microsoft.com/office/officeart/2005/8/layout/default"/>
    <dgm:cxn modelId="{6127738E-85E1-46EC-A7EF-7C8B9AF7E708}" type="presParOf" srcId="{C12514EB-EEF2-497B-9F70-EC570F54D0EF}" destId="{E8436DD4-AE80-438B-8E19-71B10F354583}" srcOrd="10" destOrd="0" presId="urn:microsoft.com/office/officeart/2005/8/layout/default"/>
    <dgm:cxn modelId="{559FBFE8-0028-4AA5-9B82-136E223D56C9}" type="presParOf" srcId="{C12514EB-EEF2-497B-9F70-EC570F54D0EF}" destId="{A5CEF5DA-C7BF-4AD0-8221-5CD82708F91F}" srcOrd="11" destOrd="0" presId="urn:microsoft.com/office/officeart/2005/8/layout/default"/>
    <dgm:cxn modelId="{44EA6265-FDC3-4C3A-ADA6-1EF302B78493}" type="presParOf" srcId="{C12514EB-EEF2-497B-9F70-EC570F54D0EF}" destId="{B72962CA-5D39-4A3F-9B51-D5D2E82F427F}" srcOrd="12" destOrd="0" presId="urn:microsoft.com/office/officeart/2005/8/layout/default"/>
    <dgm:cxn modelId="{B3AE052E-F251-40AF-84A7-F0DB0A29D528}" type="presParOf" srcId="{C12514EB-EEF2-497B-9F70-EC570F54D0EF}" destId="{CEB9B702-8211-4884-8ED7-2BD5A22E7B5A}" srcOrd="13" destOrd="0" presId="urn:microsoft.com/office/officeart/2005/8/layout/default"/>
    <dgm:cxn modelId="{657F83B5-0BD4-4254-9476-2BFE92CD771C}" type="presParOf" srcId="{C12514EB-EEF2-497B-9F70-EC570F54D0EF}" destId="{383DAD55-A06D-4ADE-B301-42B1B0BDBE7D}" srcOrd="14" destOrd="0" presId="urn:microsoft.com/office/officeart/2005/8/layout/default"/>
    <dgm:cxn modelId="{9920AEE8-1440-4BF9-82B3-695F18148824}" type="presParOf" srcId="{C12514EB-EEF2-497B-9F70-EC570F54D0EF}" destId="{92655FA2-F474-4063-A385-FFF28698DD7D}" srcOrd="15" destOrd="0" presId="urn:microsoft.com/office/officeart/2005/8/layout/default"/>
    <dgm:cxn modelId="{E8AA5535-0824-476B-9B2D-7E269EFD5898}" type="presParOf" srcId="{C12514EB-EEF2-497B-9F70-EC570F54D0EF}" destId="{E3FA06D1-65B8-49DB-8D56-8FD39AF61D73}" srcOrd="16" destOrd="0" presId="urn:microsoft.com/office/officeart/2005/8/layout/default"/>
    <dgm:cxn modelId="{9D434A44-C121-4BD1-8F03-E9E6E35FAE99}" type="presParOf" srcId="{C12514EB-EEF2-497B-9F70-EC570F54D0EF}" destId="{EE60EF5D-985E-4C56-A146-A30A5A6FEBD7}" srcOrd="17" destOrd="0" presId="urn:microsoft.com/office/officeart/2005/8/layout/default"/>
    <dgm:cxn modelId="{CE4ECE7D-C758-4A4C-8DB0-790DC1164110}" type="presParOf" srcId="{C12514EB-EEF2-497B-9F70-EC570F54D0EF}" destId="{E2D2BA27-BC9B-4C15-BFE6-3930A778B25B}"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20ECED-746C-4AC8-92AC-5CACF090730E}" type="doc">
      <dgm:prSet loTypeId="urn:diagrams.loki3.com/VaryingWidthList" loCatId="list" qsTypeId="urn:microsoft.com/office/officeart/2005/8/quickstyle/simple1" qsCatId="simple" csTypeId="urn:microsoft.com/office/officeart/2005/8/colors/accent1_2" csCatId="accent1" phldr="1"/>
      <dgm:spPr/>
    </dgm:pt>
    <dgm:pt modelId="{6EF4D52A-D33E-45CD-8C65-6E0D82EAD76C}">
      <dgm:prSet phldrT="[Text]"/>
      <dgm:spPr/>
      <dgm:t>
        <a:bodyPr/>
        <a:lstStyle/>
        <a:p>
          <a:r>
            <a:rPr lang="en-GB" dirty="0" smtClean="0"/>
            <a:t>M</a:t>
          </a:r>
          <a:endParaRPr lang="en-GB" dirty="0"/>
        </a:p>
      </dgm:t>
    </dgm:pt>
    <dgm:pt modelId="{8FE953F9-0EED-4CA1-8335-D50324793530}" type="parTrans" cxnId="{401CE201-28CF-4362-8074-7285C963D89F}">
      <dgm:prSet/>
      <dgm:spPr/>
      <dgm:t>
        <a:bodyPr/>
        <a:lstStyle/>
        <a:p>
          <a:endParaRPr lang="en-GB"/>
        </a:p>
      </dgm:t>
    </dgm:pt>
    <dgm:pt modelId="{3132F934-FE58-4C62-B30D-C581E440893A}" type="sibTrans" cxnId="{401CE201-28CF-4362-8074-7285C963D89F}">
      <dgm:prSet/>
      <dgm:spPr/>
      <dgm:t>
        <a:bodyPr/>
        <a:lstStyle/>
        <a:p>
          <a:endParaRPr lang="en-GB"/>
        </a:p>
      </dgm:t>
    </dgm:pt>
    <dgm:pt modelId="{37077669-48A6-4AA4-8276-3932B66578F3}">
      <dgm:prSet phldrT="[Text]"/>
      <dgm:spPr/>
      <dgm:t>
        <a:bodyPr/>
        <a:lstStyle/>
        <a:p>
          <a:r>
            <a:rPr lang="en-GB" dirty="0" smtClean="0"/>
            <a:t>A</a:t>
          </a:r>
          <a:endParaRPr lang="en-GB" dirty="0"/>
        </a:p>
      </dgm:t>
    </dgm:pt>
    <dgm:pt modelId="{924A0B6B-328F-4B97-A1C3-58D94048DA8F}" type="parTrans" cxnId="{1C42ED54-E5A8-4988-9D22-182C2D421F90}">
      <dgm:prSet/>
      <dgm:spPr/>
      <dgm:t>
        <a:bodyPr/>
        <a:lstStyle/>
        <a:p>
          <a:endParaRPr lang="en-GB"/>
        </a:p>
      </dgm:t>
    </dgm:pt>
    <dgm:pt modelId="{F471E50A-E4B1-4B7C-858B-C84377F5791B}" type="sibTrans" cxnId="{1C42ED54-E5A8-4988-9D22-182C2D421F90}">
      <dgm:prSet/>
      <dgm:spPr/>
      <dgm:t>
        <a:bodyPr/>
        <a:lstStyle/>
        <a:p>
          <a:endParaRPr lang="en-GB"/>
        </a:p>
      </dgm:t>
    </dgm:pt>
    <dgm:pt modelId="{758917E7-3C4C-4F94-ADBC-93F872BC9EBF}">
      <dgm:prSet phldrT="[Text]"/>
      <dgm:spPr/>
      <dgm:t>
        <a:bodyPr/>
        <a:lstStyle/>
        <a:p>
          <a:r>
            <a:rPr lang="en-GB" dirty="0" smtClean="0"/>
            <a:t>S</a:t>
          </a:r>
          <a:endParaRPr lang="en-GB" dirty="0"/>
        </a:p>
      </dgm:t>
    </dgm:pt>
    <dgm:pt modelId="{5910F7E4-2CFB-4328-BA1F-87711C225B48}" type="parTrans" cxnId="{9A0350B3-F01A-4DC4-B8D8-3019B198CB3A}">
      <dgm:prSet/>
      <dgm:spPr/>
      <dgm:t>
        <a:bodyPr/>
        <a:lstStyle/>
        <a:p>
          <a:endParaRPr lang="en-GB"/>
        </a:p>
      </dgm:t>
    </dgm:pt>
    <dgm:pt modelId="{AAC99610-0A06-4834-8251-0FA764CC0B55}" type="sibTrans" cxnId="{9A0350B3-F01A-4DC4-B8D8-3019B198CB3A}">
      <dgm:prSet/>
      <dgm:spPr/>
      <dgm:t>
        <a:bodyPr/>
        <a:lstStyle/>
        <a:p>
          <a:endParaRPr lang="en-GB"/>
        </a:p>
      </dgm:t>
    </dgm:pt>
    <dgm:pt modelId="{57887851-9D66-4776-ABEC-7DBF66F931A9}">
      <dgm:prSet/>
      <dgm:spPr/>
      <dgm:t>
        <a:bodyPr/>
        <a:lstStyle/>
        <a:p>
          <a:r>
            <a:rPr lang="en-GB" dirty="0" smtClean="0"/>
            <a:t>H</a:t>
          </a:r>
          <a:endParaRPr lang="en-GB" dirty="0"/>
        </a:p>
      </dgm:t>
    </dgm:pt>
    <dgm:pt modelId="{403D470D-9A53-4AB8-A83B-18231D479510}" type="parTrans" cxnId="{C1B88CF8-98DD-4735-A435-4EC7E9BB9898}">
      <dgm:prSet/>
      <dgm:spPr/>
      <dgm:t>
        <a:bodyPr/>
        <a:lstStyle/>
        <a:p>
          <a:endParaRPr lang="en-GB"/>
        </a:p>
      </dgm:t>
    </dgm:pt>
    <dgm:pt modelId="{886D0081-10CF-4464-B050-D50656E44122}" type="sibTrans" cxnId="{C1B88CF8-98DD-4735-A435-4EC7E9BB9898}">
      <dgm:prSet/>
      <dgm:spPr/>
      <dgm:t>
        <a:bodyPr/>
        <a:lstStyle/>
        <a:p>
          <a:endParaRPr lang="en-GB"/>
        </a:p>
      </dgm:t>
    </dgm:pt>
    <dgm:pt modelId="{B192753E-FD4D-401F-AE29-545542551D24}" type="pres">
      <dgm:prSet presAssocID="{B220ECED-746C-4AC8-92AC-5CACF090730E}" presName="Name0" presStyleCnt="0">
        <dgm:presLayoutVars>
          <dgm:resizeHandles/>
        </dgm:presLayoutVars>
      </dgm:prSet>
      <dgm:spPr/>
    </dgm:pt>
    <dgm:pt modelId="{FCD7B15A-63BF-449D-A9E5-C2E0C03D5B0F}" type="pres">
      <dgm:prSet presAssocID="{6EF4D52A-D33E-45CD-8C65-6E0D82EAD76C}" presName="text" presStyleLbl="node1" presStyleIdx="0" presStyleCnt="4" custScaleX="100000" custLinFactX="-240094" custLinFactNeighborX="-300000" custLinFactNeighborY="-33692">
        <dgm:presLayoutVars>
          <dgm:bulletEnabled val="1"/>
        </dgm:presLayoutVars>
      </dgm:prSet>
      <dgm:spPr/>
      <dgm:t>
        <a:bodyPr/>
        <a:lstStyle/>
        <a:p>
          <a:endParaRPr lang="en-GB"/>
        </a:p>
      </dgm:t>
    </dgm:pt>
    <dgm:pt modelId="{38623BD0-E771-485B-A29C-280EBE1FB471}" type="pres">
      <dgm:prSet presAssocID="{3132F934-FE58-4C62-B30D-C581E440893A}" presName="space" presStyleCnt="0"/>
      <dgm:spPr/>
    </dgm:pt>
    <dgm:pt modelId="{A011729A-84A4-48A6-8699-11BB619421EC}" type="pres">
      <dgm:prSet presAssocID="{37077669-48A6-4AA4-8276-3932B66578F3}" presName="text" presStyleLbl="node1" presStyleIdx="1" presStyleCnt="4" custScaleX="100000" custLinFactX="-258535" custLinFactY="-54" custLinFactNeighborX="-300000" custLinFactNeighborY="-100000">
        <dgm:presLayoutVars>
          <dgm:bulletEnabled val="1"/>
        </dgm:presLayoutVars>
      </dgm:prSet>
      <dgm:spPr/>
      <dgm:t>
        <a:bodyPr/>
        <a:lstStyle/>
        <a:p>
          <a:endParaRPr lang="en-GB"/>
        </a:p>
      </dgm:t>
    </dgm:pt>
    <dgm:pt modelId="{7E3A3A70-FFD2-4143-9FED-19074D71088C}" type="pres">
      <dgm:prSet presAssocID="{F471E50A-E4B1-4B7C-858B-C84377F5791B}" presName="space" presStyleCnt="0"/>
      <dgm:spPr/>
    </dgm:pt>
    <dgm:pt modelId="{F5A29103-8221-48B1-B83B-BF767805B817}" type="pres">
      <dgm:prSet presAssocID="{758917E7-3C4C-4F94-ADBC-93F872BC9EBF}" presName="text" presStyleLbl="node1" presStyleIdx="2" presStyleCnt="4" custLinFactX="-258535" custLinFactY="-6793" custLinFactNeighborX="-300000" custLinFactNeighborY="-100000">
        <dgm:presLayoutVars>
          <dgm:bulletEnabled val="1"/>
        </dgm:presLayoutVars>
      </dgm:prSet>
      <dgm:spPr/>
      <dgm:t>
        <a:bodyPr/>
        <a:lstStyle/>
        <a:p>
          <a:endParaRPr lang="en-GB"/>
        </a:p>
      </dgm:t>
    </dgm:pt>
    <dgm:pt modelId="{E98F65A0-F46F-48F1-B9EC-7BD232063B73}" type="pres">
      <dgm:prSet presAssocID="{AAC99610-0A06-4834-8251-0FA764CC0B55}" presName="space" presStyleCnt="0"/>
      <dgm:spPr/>
    </dgm:pt>
    <dgm:pt modelId="{CF8DFE6F-CB82-40D0-B8CB-71D6A4CB117C}" type="pres">
      <dgm:prSet presAssocID="{57887851-9D66-4776-ABEC-7DBF66F931A9}" presName="text" presStyleLbl="node1" presStyleIdx="3" presStyleCnt="4" custLinFactX="-258535" custLinFactY="-11847" custLinFactNeighborX="-300000" custLinFactNeighborY="-100000">
        <dgm:presLayoutVars>
          <dgm:bulletEnabled val="1"/>
        </dgm:presLayoutVars>
      </dgm:prSet>
      <dgm:spPr/>
      <dgm:t>
        <a:bodyPr/>
        <a:lstStyle/>
        <a:p>
          <a:endParaRPr lang="en-GB"/>
        </a:p>
      </dgm:t>
    </dgm:pt>
  </dgm:ptLst>
  <dgm:cxnLst>
    <dgm:cxn modelId="{C2707092-78B6-4B18-823A-BF456DCD9263}" type="presOf" srcId="{B220ECED-746C-4AC8-92AC-5CACF090730E}" destId="{B192753E-FD4D-401F-AE29-545542551D24}" srcOrd="0" destOrd="0" presId="urn:diagrams.loki3.com/VaryingWidthList"/>
    <dgm:cxn modelId="{C1B88CF8-98DD-4735-A435-4EC7E9BB9898}" srcId="{B220ECED-746C-4AC8-92AC-5CACF090730E}" destId="{57887851-9D66-4776-ABEC-7DBF66F931A9}" srcOrd="3" destOrd="0" parTransId="{403D470D-9A53-4AB8-A83B-18231D479510}" sibTransId="{886D0081-10CF-4464-B050-D50656E44122}"/>
    <dgm:cxn modelId="{9A0350B3-F01A-4DC4-B8D8-3019B198CB3A}" srcId="{B220ECED-746C-4AC8-92AC-5CACF090730E}" destId="{758917E7-3C4C-4F94-ADBC-93F872BC9EBF}" srcOrd="2" destOrd="0" parTransId="{5910F7E4-2CFB-4328-BA1F-87711C225B48}" sibTransId="{AAC99610-0A06-4834-8251-0FA764CC0B55}"/>
    <dgm:cxn modelId="{9A5301F9-F9D0-4B88-90F7-B12A2180B59A}" type="presOf" srcId="{37077669-48A6-4AA4-8276-3932B66578F3}" destId="{A011729A-84A4-48A6-8699-11BB619421EC}" srcOrd="0" destOrd="0" presId="urn:diagrams.loki3.com/VaryingWidthList"/>
    <dgm:cxn modelId="{1C42ED54-E5A8-4988-9D22-182C2D421F90}" srcId="{B220ECED-746C-4AC8-92AC-5CACF090730E}" destId="{37077669-48A6-4AA4-8276-3932B66578F3}" srcOrd="1" destOrd="0" parTransId="{924A0B6B-328F-4B97-A1C3-58D94048DA8F}" sibTransId="{F471E50A-E4B1-4B7C-858B-C84377F5791B}"/>
    <dgm:cxn modelId="{818CB3BB-8B8F-4AA0-8F9C-DD8375632F4C}" type="presOf" srcId="{758917E7-3C4C-4F94-ADBC-93F872BC9EBF}" destId="{F5A29103-8221-48B1-B83B-BF767805B817}" srcOrd="0" destOrd="0" presId="urn:diagrams.loki3.com/VaryingWidthList"/>
    <dgm:cxn modelId="{401CE201-28CF-4362-8074-7285C963D89F}" srcId="{B220ECED-746C-4AC8-92AC-5CACF090730E}" destId="{6EF4D52A-D33E-45CD-8C65-6E0D82EAD76C}" srcOrd="0" destOrd="0" parTransId="{8FE953F9-0EED-4CA1-8335-D50324793530}" sibTransId="{3132F934-FE58-4C62-B30D-C581E440893A}"/>
    <dgm:cxn modelId="{92916AEB-FDFF-40EE-AF5E-F965EF026C0A}" type="presOf" srcId="{6EF4D52A-D33E-45CD-8C65-6E0D82EAD76C}" destId="{FCD7B15A-63BF-449D-A9E5-C2E0C03D5B0F}" srcOrd="0" destOrd="0" presId="urn:diagrams.loki3.com/VaryingWidthList"/>
    <dgm:cxn modelId="{E5AC340B-4B33-4D75-8649-6B5A212B7EB1}" type="presOf" srcId="{57887851-9D66-4776-ABEC-7DBF66F931A9}" destId="{CF8DFE6F-CB82-40D0-B8CB-71D6A4CB117C}" srcOrd="0" destOrd="0" presId="urn:diagrams.loki3.com/VaryingWidthList"/>
    <dgm:cxn modelId="{2B4BE0E5-B0E5-4D9A-8BE8-854481D24F40}" type="presParOf" srcId="{B192753E-FD4D-401F-AE29-545542551D24}" destId="{FCD7B15A-63BF-449D-A9E5-C2E0C03D5B0F}" srcOrd="0" destOrd="0" presId="urn:diagrams.loki3.com/VaryingWidthList"/>
    <dgm:cxn modelId="{D31D34E6-F0E5-42D1-8AFD-566C375DA123}" type="presParOf" srcId="{B192753E-FD4D-401F-AE29-545542551D24}" destId="{38623BD0-E771-485B-A29C-280EBE1FB471}" srcOrd="1" destOrd="0" presId="urn:diagrams.loki3.com/VaryingWidthList"/>
    <dgm:cxn modelId="{AF72B5D5-E606-477E-9754-20B8AEEBA671}" type="presParOf" srcId="{B192753E-FD4D-401F-AE29-545542551D24}" destId="{A011729A-84A4-48A6-8699-11BB619421EC}" srcOrd="2" destOrd="0" presId="urn:diagrams.loki3.com/VaryingWidthList"/>
    <dgm:cxn modelId="{25A12F8A-C74A-4974-9C7D-5E3E138DD6CE}" type="presParOf" srcId="{B192753E-FD4D-401F-AE29-545542551D24}" destId="{7E3A3A70-FFD2-4143-9FED-19074D71088C}" srcOrd="3" destOrd="0" presId="urn:diagrams.loki3.com/VaryingWidthList"/>
    <dgm:cxn modelId="{D46B4374-C04D-47F2-9AE1-71AD7D12F32E}" type="presParOf" srcId="{B192753E-FD4D-401F-AE29-545542551D24}" destId="{F5A29103-8221-48B1-B83B-BF767805B817}" srcOrd="4" destOrd="0" presId="urn:diagrams.loki3.com/VaryingWidthList"/>
    <dgm:cxn modelId="{A76C5530-15CE-4B76-8E6B-3074ABC12FD1}" type="presParOf" srcId="{B192753E-FD4D-401F-AE29-545542551D24}" destId="{E98F65A0-F46F-48F1-B9EC-7BD232063B73}" srcOrd="5" destOrd="0" presId="urn:diagrams.loki3.com/VaryingWidthList"/>
    <dgm:cxn modelId="{46BC0D30-53F6-4FC9-8CFE-E8B13B7B5E91}" type="presParOf" srcId="{B192753E-FD4D-401F-AE29-545542551D24}" destId="{CF8DFE6F-CB82-40D0-B8CB-71D6A4CB117C}" srcOrd="6"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AAB00F-2A98-49F3-9804-BBDE56D14624}" type="datetimeFigureOut">
              <a:rPr lang="en-GB" smtClean="0"/>
              <a:t>30/03/2020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1C6A73-9702-4006-8AD6-AAB6864CBEFB}" type="slidenum">
              <a:rPr lang="en-GB" smtClean="0"/>
              <a:t>‹#›</a:t>
            </a:fld>
            <a:endParaRPr lang="en-GB"/>
          </a:p>
        </p:txBody>
      </p:sp>
    </p:spTree>
    <p:extLst>
      <p:ext uri="{BB962C8B-B14F-4D97-AF65-F5344CB8AC3E}">
        <p14:creationId xmlns:p14="http://schemas.microsoft.com/office/powerpoint/2010/main" val="2737831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0232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a:p>
        </p:txBody>
      </p:sp>
    </p:spTree>
    <p:extLst>
      <p:ext uri="{BB962C8B-B14F-4D97-AF65-F5344CB8AC3E}">
        <p14:creationId xmlns:p14="http://schemas.microsoft.com/office/powerpoint/2010/main" val="3726340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xfrm>
            <a:off x="674688" y="808038"/>
            <a:ext cx="5389562" cy="4041775"/>
          </a:xfrm>
          <a:prstGeom prst="rect">
            <a:avLst/>
          </a:prstGeom>
          <a:ln/>
        </p:spPr>
      </p:sp>
      <p:sp>
        <p:nvSpPr>
          <p:cNvPr id="51202" name="Notes Placeholder 2"/>
          <p:cNvSpPr>
            <a:spLocks noGrp="1"/>
          </p:cNvSpPr>
          <p:nvPr>
            <p:ph type="body" idx="1"/>
          </p:nvPr>
        </p:nvSpPr>
        <p:spPr>
          <a:xfrm>
            <a:off x="673474" y="5120147"/>
            <a:ext cx="5390934" cy="4849576"/>
          </a:xfrm>
          <a:prstGeom prst="rect">
            <a:avLst/>
          </a:prstGeom>
          <a:noFill/>
          <a:ln/>
        </p:spPr>
        <p:txBody>
          <a:bodyPr/>
          <a:lstStyle/>
          <a:p>
            <a:endParaRPr lang="en-US" dirty="0"/>
          </a:p>
        </p:txBody>
      </p:sp>
      <p:sp>
        <p:nvSpPr>
          <p:cNvPr id="51203" name="Slide Number Placeholder 3"/>
          <p:cNvSpPr>
            <a:spLocks noGrp="1"/>
          </p:cNvSpPr>
          <p:nvPr>
            <p:ph type="sldNum" sz="quarter" idx="5"/>
          </p:nvPr>
        </p:nvSpPr>
        <p:spPr>
          <a:xfrm>
            <a:off x="3817398" y="10236845"/>
            <a:ext cx="2918910" cy="539417"/>
          </a:xfrm>
          <a:prstGeom prst="rect">
            <a:avLst/>
          </a:prstGeom>
          <a:noFill/>
        </p:spPr>
        <p:txBody>
          <a:bodyPr/>
          <a:lstStyle/>
          <a:p>
            <a:fld id="{EBCC8270-C7E0-4B46-A80F-B06E998C344D}" type="slidenum">
              <a:rPr lang="en-GB" smtClean="0">
                <a:solidFill>
                  <a:prstClr val="black"/>
                </a:solidFill>
                <a:cs typeface="Arial" charset="0"/>
              </a:rPr>
              <a:pPr/>
              <a:t>10</a:t>
            </a:fld>
            <a:endParaRPr lang="en-GB">
              <a:solidFill>
                <a:prstClr val="black"/>
              </a:solidFill>
              <a:cs typeface="Arial" charset="0"/>
            </a:endParaRPr>
          </a:p>
        </p:txBody>
      </p:sp>
    </p:spTree>
    <p:extLst>
      <p:ext uri="{BB962C8B-B14F-4D97-AF65-F5344CB8AC3E}">
        <p14:creationId xmlns:p14="http://schemas.microsoft.com/office/powerpoint/2010/main" val="1881690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7A68A3-9B8D-46B2-AE1F-F3949502A589}" type="slidenum">
              <a:rPr lang="en-US" altLang="en-US" smtClean="0">
                <a:solidFill>
                  <a:prstClr val="black"/>
                </a:solidFill>
              </a:rPr>
              <a:pPr>
                <a:spcBef>
                  <a:spcPct val="0"/>
                </a:spcBef>
              </a:pPr>
              <a:t>11</a:t>
            </a:fld>
            <a:endParaRPr lang="en-US" altLang="en-US">
              <a:solidFill>
                <a:prstClr val="black"/>
              </a:solidFill>
            </a:endParaRPr>
          </a:p>
        </p:txBody>
      </p:sp>
      <p:sp>
        <p:nvSpPr>
          <p:cNvPr id="41987" name="Rectangle 2"/>
          <p:cNvSpPr>
            <a:spLocks noGrp="1" noRot="1" noChangeAspect="1" noChangeArrowheads="1" noTextEdit="1"/>
          </p:cNvSpPr>
          <p:nvPr>
            <p:ph type="sldImg"/>
          </p:nvPr>
        </p:nvSpPr>
        <p:spPr>
          <a:xfrm>
            <a:off x="1292225" y="615950"/>
            <a:ext cx="4487863" cy="3365500"/>
          </a:xfrm>
          <a:prstGeom prst="rect">
            <a:avLst/>
          </a:prstGeom>
          <a:ln/>
        </p:spPr>
      </p:sp>
      <p:sp>
        <p:nvSpPr>
          <p:cNvPr id="41988" name="Rectangle 3"/>
          <p:cNvSpPr>
            <a:spLocks noGrp="1" noChangeArrowheads="1"/>
          </p:cNvSpPr>
          <p:nvPr>
            <p:ph type="body" idx="1"/>
          </p:nvPr>
        </p:nvSpPr>
        <p:spPr>
          <a:xfrm>
            <a:off x="914400" y="4078288"/>
            <a:ext cx="5029200" cy="43783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58427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a:p>
        </p:txBody>
      </p:sp>
    </p:spTree>
    <p:extLst>
      <p:ext uri="{BB962C8B-B14F-4D97-AF65-F5344CB8AC3E}">
        <p14:creationId xmlns:p14="http://schemas.microsoft.com/office/powerpoint/2010/main" val="1387476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17398" y="10236845"/>
            <a:ext cx="2918910" cy="539417"/>
          </a:xfrm>
          <a:prstGeom prst="rect">
            <a:avLst/>
          </a:prstGeom>
          <a:noFill/>
        </p:spPr>
        <p:txBody>
          <a:bodyPr/>
          <a:lstStyle/>
          <a:p>
            <a:fld id="{07D0696D-F900-443F-AA19-F8421FF255A7}" type="slidenum">
              <a:rPr lang="en-GB" smtClean="0">
                <a:solidFill>
                  <a:prstClr val="black"/>
                </a:solidFill>
                <a:cs typeface="Arial" charset="0"/>
              </a:rPr>
              <a:pPr/>
              <a:t>13</a:t>
            </a:fld>
            <a:endParaRPr lang="en-GB">
              <a:solidFill>
                <a:prstClr val="black"/>
              </a:solidFill>
              <a:cs typeface="Arial" charset="0"/>
            </a:endParaRPr>
          </a:p>
        </p:txBody>
      </p:sp>
      <p:sp>
        <p:nvSpPr>
          <p:cNvPr id="100354" name="Rectangle 2"/>
          <p:cNvSpPr>
            <a:spLocks noGrp="1" noRot="1" noChangeAspect="1" noChangeArrowheads="1" noTextEdit="1"/>
          </p:cNvSpPr>
          <p:nvPr>
            <p:ph type="sldImg"/>
          </p:nvPr>
        </p:nvSpPr>
        <p:spPr>
          <a:xfrm>
            <a:off x="674688" y="808038"/>
            <a:ext cx="5389562" cy="4041775"/>
          </a:xfrm>
          <a:prstGeom prst="rect">
            <a:avLst/>
          </a:prstGeom>
          <a:ln/>
        </p:spPr>
      </p:sp>
      <p:sp>
        <p:nvSpPr>
          <p:cNvPr id="100355" name="Rectangle 3"/>
          <p:cNvSpPr>
            <a:spLocks noGrp="1" noChangeArrowheads="1"/>
          </p:cNvSpPr>
          <p:nvPr>
            <p:ph type="body" idx="1"/>
          </p:nvPr>
        </p:nvSpPr>
        <p:spPr>
          <a:xfrm>
            <a:off x="673474" y="5120147"/>
            <a:ext cx="5390934" cy="4849576"/>
          </a:xfrm>
          <a:prstGeom prst="rect">
            <a:avLst/>
          </a:prstGeom>
          <a:noFill/>
          <a:ln/>
        </p:spPr>
        <p:txBody>
          <a:bodyPr/>
          <a:lstStyle/>
          <a:p>
            <a:pPr eaLnBrk="1" hangingPunct="1"/>
            <a:endParaRPr lang="en-US" dirty="0"/>
          </a:p>
        </p:txBody>
      </p:sp>
    </p:spTree>
    <p:extLst>
      <p:ext uri="{BB962C8B-B14F-4D97-AF65-F5344CB8AC3E}">
        <p14:creationId xmlns:p14="http://schemas.microsoft.com/office/powerpoint/2010/main" val="349465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808038"/>
            <a:ext cx="5389562" cy="4041775"/>
          </a:xfrm>
          <a:prstGeom prst="rect">
            <a:avLst/>
          </a:prstGeom>
        </p:spPr>
      </p:sp>
      <p:sp>
        <p:nvSpPr>
          <p:cNvPr id="3" name="Notes Placeholder 2"/>
          <p:cNvSpPr>
            <a:spLocks noGrp="1"/>
          </p:cNvSpPr>
          <p:nvPr>
            <p:ph type="body" idx="1"/>
          </p:nvPr>
        </p:nvSpPr>
        <p:spPr>
          <a:xfrm>
            <a:off x="673474" y="5120147"/>
            <a:ext cx="5390934" cy="4849576"/>
          </a:xfrm>
          <a:prstGeom prst="rect">
            <a:avLst/>
          </a:prstGeom>
        </p:spPr>
        <p:txBody>
          <a:bodyPr/>
          <a:lstStyle/>
          <a:p>
            <a:pPr>
              <a:buFont typeface="Arial" panose="020B0604020202020204" pitchFamily="34" charset="0"/>
              <a:buChar char="•"/>
            </a:pPr>
            <a:endParaRPr lang="en-GB" b="0" i="0" dirty="0">
              <a:solidFill>
                <a:srgbClr val="525455"/>
              </a:solidFill>
              <a:effectLst/>
            </a:endParaRPr>
          </a:p>
        </p:txBody>
      </p:sp>
      <p:sp>
        <p:nvSpPr>
          <p:cNvPr id="4" name="Slide Number Placeholder 3"/>
          <p:cNvSpPr>
            <a:spLocks noGrp="1"/>
          </p:cNvSpPr>
          <p:nvPr>
            <p:ph type="sldNum" sz="quarter" idx="10"/>
          </p:nvPr>
        </p:nvSpPr>
        <p:spPr>
          <a:xfrm>
            <a:off x="3817398" y="10236845"/>
            <a:ext cx="2918910" cy="539417"/>
          </a:xfrm>
          <a:prstGeom prst="rect">
            <a:avLst/>
          </a:prstGeom>
        </p:spPr>
        <p:txBody>
          <a:bodyPr/>
          <a:lstStyle/>
          <a:p>
            <a:pPr>
              <a:defRPr/>
            </a:pPr>
            <a:fld id="{07693793-7B84-4986-B0B6-C7DB2320945D}" type="slidenum">
              <a:rPr lang="en-GB" smtClean="0">
                <a:solidFill>
                  <a:prstClr val="black"/>
                </a:solidFill>
              </a:rPr>
              <a:pPr>
                <a:defRPr/>
              </a:pPr>
              <a:t>14</a:t>
            </a:fld>
            <a:endParaRPr lang="en-GB">
              <a:solidFill>
                <a:prstClr val="black"/>
              </a:solidFill>
            </a:endParaRPr>
          </a:p>
        </p:txBody>
      </p:sp>
    </p:spTree>
    <p:extLst>
      <p:ext uri="{BB962C8B-B14F-4D97-AF65-F5344CB8AC3E}">
        <p14:creationId xmlns:p14="http://schemas.microsoft.com/office/powerpoint/2010/main" val="2896987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spect="1" noChangeArrowheads="1" noTextEdit="1"/>
          </p:cNvSpPr>
          <p:nvPr>
            <p:ph type="sldImg"/>
          </p:nvPr>
        </p:nvSpPr>
        <p:spPr>
          <a:xfrm>
            <a:off x="674688" y="808038"/>
            <a:ext cx="5389562" cy="4041775"/>
          </a:xfrm>
          <a:prstGeom prst="rect">
            <a:avLst/>
          </a:prstGeom>
          <a:ln/>
        </p:spPr>
      </p:sp>
      <p:sp>
        <p:nvSpPr>
          <p:cNvPr id="115714" name="Rectangle 3"/>
          <p:cNvSpPr>
            <a:spLocks noGrp="1" noChangeArrowheads="1"/>
          </p:cNvSpPr>
          <p:nvPr>
            <p:ph type="body" idx="1"/>
          </p:nvPr>
        </p:nvSpPr>
        <p:spPr>
          <a:xfrm>
            <a:off x="673474" y="5120147"/>
            <a:ext cx="5390934" cy="4849576"/>
          </a:xfrm>
          <a:prstGeom prst="rect">
            <a:avLst/>
          </a:prstGeom>
          <a:noFill/>
          <a:ln/>
        </p:spPr>
        <p:txBody>
          <a:bodyPr/>
          <a:lstStyle/>
          <a:p>
            <a:endParaRPr lang="en-GB" dirty="0"/>
          </a:p>
        </p:txBody>
      </p:sp>
    </p:spTree>
    <p:extLst>
      <p:ext uri="{BB962C8B-B14F-4D97-AF65-F5344CB8AC3E}">
        <p14:creationId xmlns:p14="http://schemas.microsoft.com/office/powerpoint/2010/main" val="3720719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a:p>
        </p:txBody>
      </p:sp>
    </p:spTree>
    <p:extLst>
      <p:ext uri="{BB962C8B-B14F-4D97-AF65-F5344CB8AC3E}">
        <p14:creationId xmlns:p14="http://schemas.microsoft.com/office/powerpoint/2010/main" val="4151108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808038"/>
            <a:ext cx="5389562" cy="4041775"/>
          </a:xfrm>
          <a:prstGeom prst="rect">
            <a:avLst/>
          </a:prstGeom>
        </p:spPr>
      </p:sp>
      <p:sp>
        <p:nvSpPr>
          <p:cNvPr id="3" name="Notes Placeholder 2"/>
          <p:cNvSpPr>
            <a:spLocks noGrp="1"/>
          </p:cNvSpPr>
          <p:nvPr>
            <p:ph type="body" idx="1"/>
          </p:nvPr>
        </p:nvSpPr>
        <p:spPr>
          <a:xfrm>
            <a:off x="673474" y="5120147"/>
            <a:ext cx="5390934" cy="4849576"/>
          </a:xfrm>
          <a:prstGeom prst="rect">
            <a:avLst/>
          </a:prstGeom>
        </p:spPr>
        <p:txBody>
          <a:bodyPr/>
          <a:lstStyle/>
          <a:p>
            <a:endParaRPr lang="en-US" dirty="0"/>
          </a:p>
        </p:txBody>
      </p:sp>
      <p:sp>
        <p:nvSpPr>
          <p:cNvPr id="4" name="Slide Number Placeholder 3"/>
          <p:cNvSpPr>
            <a:spLocks noGrp="1"/>
          </p:cNvSpPr>
          <p:nvPr>
            <p:ph type="sldNum" sz="quarter" idx="10"/>
          </p:nvPr>
        </p:nvSpPr>
        <p:spPr>
          <a:xfrm>
            <a:off x="3817398" y="10236845"/>
            <a:ext cx="2918910" cy="539417"/>
          </a:xfrm>
          <a:prstGeom prst="rect">
            <a:avLst/>
          </a:prstGeom>
        </p:spPr>
        <p:txBody>
          <a:bodyPr/>
          <a:lstStyle/>
          <a:p>
            <a:pPr>
              <a:defRPr/>
            </a:pPr>
            <a:fld id="{07693793-7B84-4986-B0B6-C7DB2320945D}" type="slidenum">
              <a:rPr lang="en-GB" smtClean="0">
                <a:solidFill>
                  <a:prstClr val="black"/>
                </a:solidFill>
              </a:rPr>
              <a:pPr>
                <a:defRPr/>
              </a:pPr>
              <a:t>17</a:t>
            </a:fld>
            <a:endParaRPr lang="en-GB">
              <a:solidFill>
                <a:prstClr val="black"/>
              </a:solidFill>
            </a:endParaRPr>
          </a:p>
        </p:txBody>
      </p:sp>
    </p:spTree>
    <p:extLst>
      <p:ext uri="{BB962C8B-B14F-4D97-AF65-F5344CB8AC3E}">
        <p14:creationId xmlns:p14="http://schemas.microsoft.com/office/powerpoint/2010/main" val="1522352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808038"/>
            <a:ext cx="5389562" cy="4041775"/>
          </a:xfrm>
          <a:prstGeom prst="rect">
            <a:avLst/>
          </a:prstGeom>
        </p:spPr>
      </p:sp>
      <p:sp>
        <p:nvSpPr>
          <p:cNvPr id="3" name="Notes Placeholder 2"/>
          <p:cNvSpPr>
            <a:spLocks noGrp="1"/>
          </p:cNvSpPr>
          <p:nvPr>
            <p:ph type="body" idx="1"/>
          </p:nvPr>
        </p:nvSpPr>
        <p:spPr>
          <a:xfrm>
            <a:off x="673474" y="5120147"/>
            <a:ext cx="5390934" cy="4849576"/>
          </a:xfrm>
          <a:prstGeom prst="rect">
            <a:avLst/>
          </a:prstGeom>
        </p:spPr>
        <p:txBody>
          <a:bodyPr/>
          <a:lstStyle/>
          <a:p>
            <a:endParaRPr lang="en-US" dirty="0"/>
          </a:p>
        </p:txBody>
      </p:sp>
      <p:sp>
        <p:nvSpPr>
          <p:cNvPr id="4" name="Slide Number Placeholder 3"/>
          <p:cNvSpPr>
            <a:spLocks noGrp="1"/>
          </p:cNvSpPr>
          <p:nvPr>
            <p:ph type="sldNum" sz="quarter" idx="10"/>
          </p:nvPr>
        </p:nvSpPr>
        <p:spPr>
          <a:xfrm>
            <a:off x="3817398" y="10236845"/>
            <a:ext cx="2918910" cy="539417"/>
          </a:xfrm>
          <a:prstGeom prst="rect">
            <a:avLst/>
          </a:prstGeom>
        </p:spPr>
        <p:txBody>
          <a:bodyPr/>
          <a:lstStyle/>
          <a:p>
            <a:pPr>
              <a:defRPr/>
            </a:pPr>
            <a:fld id="{07693793-7B84-4986-B0B6-C7DB2320945D}" type="slidenum">
              <a:rPr lang="en-GB" smtClean="0">
                <a:solidFill>
                  <a:prstClr val="black"/>
                </a:solidFill>
              </a:rPr>
              <a:pPr>
                <a:defRPr/>
              </a:pPr>
              <a:t>18</a:t>
            </a:fld>
            <a:endParaRPr lang="en-GB">
              <a:solidFill>
                <a:prstClr val="black"/>
              </a:solidFill>
            </a:endParaRPr>
          </a:p>
        </p:txBody>
      </p:sp>
    </p:spTree>
    <p:extLst>
      <p:ext uri="{BB962C8B-B14F-4D97-AF65-F5344CB8AC3E}">
        <p14:creationId xmlns:p14="http://schemas.microsoft.com/office/powerpoint/2010/main" val="850269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es Placeholder 2"/>
          <p:cNvSpPr>
            <a:spLocks noGrp="1"/>
          </p:cNvSpPr>
          <p:nvPr>
            <p:ph type="body" idx="1"/>
          </p:nvPr>
        </p:nvSpPr>
        <p:spPr>
          <a:xfrm>
            <a:off x="679450" y="4776788"/>
            <a:ext cx="5438775" cy="3908425"/>
          </a:xfrm>
          <a:prstGeom prst="rect">
            <a:avLst/>
          </a:prstGeom>
        </p:spPr>
        <p:txBody>
          <a:bodyPr/>
          <a:lstStyle/>
          <a:p>
            <a:endParaRPr lang="en-GB" dirty="0"/>
          </a:p>
        </p:txBody>
      </p:sp>
    </p:spTree>
    <p:extLst>
      <p:ext uri="{BB962C8B-B14F-4D97-AF65-F5344CB8AC3E}">
        <p14:creationId xmlns:p14="http://schemas.microsoft.com/office/powerpoint/2010/main" val="2046719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a:p>
        </p:txBody>
      </p:sp>
    </p:spTree>
    <p:extLst>
      <p:ext uri="{BB962C8B-B14F-4D97-AF65-F5344CB8AC3E}">
        <p14:creationId xmlns:p14="http://schemas.microsoft.com/office/powerpoint/2010/main" val="2313195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C1F6ECC8-472A-49EC-B4CD-C930A19BFABD}"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2751292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808038"/>
            <a:ext cx="5389562" cy="4041775"/>
          </a:xfrm>
          <a:prstGeom prst="rect">
            <a:avLst/>
          </a:prstGeom>
        </p:spPr>
      </p:sp>
      <p:sp>
        <p:nvSpPr>
          <p:cNvPr id="3" name="Notes Placeholder 2"/>
          <p:cNvSpPr>
            <a:spLocks noGrp="1"/>
          </p:cNvSpPr>
          <p:nvPr>
            <p:ph type="body" idx="1"/>
          </p:nvPr>
        </p:nvSpPr>
        <p:spPr>
          <a:xfrm>
            <a:off x="673474" y="5120147"/>
            <a:ext cx="5390934" cy="4849576"/>
          </a:xfrm>
          <a:prstGeom prst="rect">
            <a:avLst/>
          </a:prstGeom>
        </p:spPr>
        <p:txBody>
          <a:bodyPr/>
          <a:lstStyle/>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3817398" y="10236845"/>
            <a:ext cx="2918910" cy="539417"/>
          </a:xfrm>
          <a:prstGeom prst="rect">
            <a:avLst/>
          </a:prstGeom>
        </p:spPr>
        <p:txBody>
          <a:bodyPr/>
          <a:lstStyle/>
          <a:p>
            <a:pPr>
              <a:defRPr/>
            </a:pPr>
            <a:fld id="{07693793-7B84-4986-B0B6-C7DB2320945D}" type="slidenum">
              <a:rPr lang="en-GB" smtClean="0">
                <a:solidFill>
                  <a:prstClr val="black"/>
                </a:solidFill>
              </a:rPr>
              <a:pPr>
                <a:defRPr/>
              </a:pPr>
              <a:t>21</a:t>
            </a:fld>
            <a:endParaRPr lang="en-GB">
              <a:solidFill>
                <a:prstClr val="black"/>
              </a:solidFill>
            </a:endParaRPr>
          </a:p>
        </p:txBody>
      </p:sp>
    </p:spTree>
    <p:extLst>
      <p:ext uri="{BB962C8B-B14F-4D97-AF65-F5344CB8AC3E}">
        <p14:creationId xmlns:p14="http://schemas.microsoft.com/office/powerpoint/2010/main" val="4149688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es Placeholder 2"/>
          <p:cNvSpPr>
            <a:spLocks noGrp="1"/>
          </p:cNvSpPr>
          <p:nvPr>
            <p:ph type="body" idx="1"/>
          </p:nvPr>
        </p:nvSpPr>
        <p:spPr>
          <a:xfrm>
            <a:off x="679450" y="4776788"/>
            <a:ext cx="5438775" cy="3908425"/>
          </a:xfrm>
          <a:prstGeom prst="rect">
            <a:avLst/>
          </a:prstGeom>
        </p:spPr>
        <p:txBody>
          <a:bodyPr/>
          <a:lstStyle/>
          <a:p>
            <a:endParaRPr lang="en-GB"/>
          </a:p>
        </p:txBody>
      </p:sp>
    </p:spTree>
    <p:extLst>
      <p:ext uri="{BB962C8B-B14F-4D97-AF65-F5344CB8AC3E}">
        <p14:creationId xmlns:p14="http://schemas.microsoft.com/office/powerpoint/2010/main" val="3978100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C1F6ECC8-472A-49EC-B4CD-C930A19BFABD}"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311734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19BE5F1F-BFA6-4F45-B075-1580637B7166}"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3001294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19BE5F1F-BFA6-4F45-B075-1580637B7166}"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1784221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a:p>
        </p:txBody>
      </p:sp>
    </p:spTree>
    <p:extLst>
      <p:ext uri="{BB962C8B-B14F-4D97-AF65-F5344CB8AC3E}">
        <p14:creationId xmlns:p14="http://schemas.microsoft.com/office/powerpoint/2010/main" val="26071533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a:p>
        </p:txBody>
      </p:sp>
    </p:spTree>
    <p:extLst>
      <p:ext uri="{BB962C8B-B14F-4D97-AF65-F5344CB8AC3E}">
        <p14:creationId xmlns:p14="http://schemas.microsoft.com/office/powerpoint/2010/main" val="4822075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a:p>
        </p:txBody>
      </p:sp>
    </p:spTree>
    <p:extLst>
      <p:ext uri="{BB962C8B-B14F-4D97-AF65-F5344CB8AC3E}">
        <p14:creationId xmlns:p14="http://schemas.microsoft.com/office/powerpoint/2010/main" val="7524509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a:p>
        </p:txBody>
      </p:sp>
    </p:spTree>
    <p:extLst>
      <p:ext uri="{BB962C8B-B14F-4D97-AF65-F5344CB8AC3E}">
        <p14:creationId xmlns:p14="http://schemas.microsoft.com/office/powerpoint/2010/main" val="3685863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a:p>
        </p:txBody>
      </p:sp>
    </p:spTree>
    <p:extLst>
      <p:ext uri="{BB962C8B-B14F-4D97-AF65-F5344CB8AC3E}">
        <p14:creationId xmlns:p14="http://schemas.microsoft.com/office/powerpoint/2010/main" val="4454133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a:p>
        </p:txBody>
      </p:sp>
    </p:spTree>
    <p:extLst>
      <p:ext uri="{BB962C8B-B14F-4D97-AF65-F5344CB8AC3E}">
        <p14:creationId xmlns:p14="http://schemas.microsoft.com/office/powerpoint/2010/main" val="28577666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a:p>
        </p:txBody>
      </p:sp>
    </p:spTree>
    <p:extLst>
      <p:ext uri="{BB962C8B-B14F-4D97-AF65-F5344CB8AC3E}">
        <p14:creationId xmlns:p14="http://schemas.microsoft.com/office/powerpoint/2010/main" val="28681880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1331913"/>
            <a:ext cx="4797425" cy="3597275"/>
          </a:xfrm>
          <a:prstGeom prst="rect">
            <a:avLst/>
          </a:prstGeom>
          <a:noFill/>
          <a:ln w="12700">
            <a:solidFill>
              <a:prstClr val="black"/>
            </a:solidFill>
          </a:ln>
        </p:spPr>
      </p:sp>
      <p:sp>
        <p:nvSpPr>
          <p:cNvPr id="3" name="Notes Placeholder 2"/>
          <p:cNvSpPr>
            <a:spLocks noGrp="1"/>
          </p:cNvSpPr>
          <p:nvPr>
            <p:ph type="body" idx="1"/>
          </p:nvPr>
        </p:nvSpPr>
        <p:spPr>
          <a:xfrm>
            <a:off x="662664" y="5130016"/>
            <a:ext cx="5302862" cy="4197595"/>
          </a:xfrm>
          <a:prstGeom prst="rect">
            <a:avLst/>
          </a:prstGeom>
        </p:spPr>
        <p:txBody>
          <a:bodyPr/>
          <a:lstStyle/>
          <a:p>
            <a:endParaRPr lang="en-GB" dirty="0"/>
          </a:p>
        </p:txBody>
      </p:sp>
    </p:spTree>
    <p:extLst>
      <p:ext uri="{BB962C8B-B14F-4D97-AF65-F5344CB8AC3E}">
        <p14:creationId xmlns:p14="http://schemas.microsoft.com/office/powerpoint/2010/main" val="40443505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1331913"/>
            <a:ext cx="4795837" cy="3597275"/>
          </a:xfrm>
          <a:prstGeom prst="rect">
            <a:avLst/>
          </a:prstGeom>
          <a:noFill/>
          <a:ln w="12700">
            <a:solidFill>
              <a:prstClr val="black"/>
            </a:solidFill>
          </a:ln>
        </p:spPr>
      </p:sp>
      <p:sp>
        <p:nvSpPr>
          <p:cNvPr id="3" name="Notes Placeholder 2"/>
          <p:cNvSpPr>
            <a:spLocks noGrp="1"/>
          </p:cNvSpPr>
          <p:nvPr>
            <p:ph type="body" idx="1"/>
          </p:nvPr>
        </p:nvSpPr>
        <p:spPr>
          <a:xfrm>
            <a:off x="662819" y="5129834"/>
            <a:ext cx="5302547" cy="4197135"/>
          </a:xfrm>
          <a:prstGeom prst="rect">
            <a:avLst/>
          </a:prstGeom>
        </p:spPr>
        <p:txBody>
          <a:bodyPr/>
          <a:lstStyle/>
          <a:p>
            <a:endParaRPr lang="en-GB" dirty="0"/>
          </a:p>
        </p:txBody>
      </p:sp>
    </p:spTree>
    <p:extLst>
      <p:ext uri="{BB962C8B-B14F-4D97-AF65-F5344CB8AC3E}">
        <p14:creationId xmlns:p14="http://schemas.microsoft.com/office/powerpoint/2010/main" val="20586779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a:p>
        </p:txBody>
      </p:sp>
    </p:spTree>
    <p:extLst>
      <p:ext uri="{BB962C8B-B14F-4D97-AF65-F5344CB8AC3E}">
        <p14:creationId xmlns:p14="http://schemas.microsoft.com/office/powerpoint/2010/main" val="10553359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1331913"/>
            <a:ext cx="4795837" cy="3597275"/>
          </a:xfrm>
          <a:prstGeom prst="rect">
            <a:avLst/>
          </a:prstGeom>
          <a:noFill/>
          <a:ln w="12700">
            <a:solidFill>
              <a:prstClr val="black"/>
            </a:solidFill>
          </a:ln>
        </p:spPr>
      </p:sp>
      <p:sp>
        <p:nvSpPr>
          <p:cNvPr id="3" name="Notes Placeholder 2"/>
          <p:cNvSpPr>
            <a:spLocks noGrp="1"/>
          </p:cNvSpPr>
          <p:nvPr>
            <p:ph type="body" idx="1"/>
          </p:nvPr>
        </p:nvSpPr>
        <p:spPr>
          <a:xfrm>
            <a:off x="662819" y="5129834"/>
            <a:ext cx="5302547" cy="4197135"/>
          </a:xfrm>
          <a:prstGeom prst="rect">
            <a:avLst/>
          </a:prstGeom>
        </p:spPr>
        <p:txBody>
          <a:bodyPr/>
          <a:lstStyle/>
          <a:p>
            <a:endParaRPr lang="en-GB" dirty="0"/>
          </a:p>
        </p:txBody>
      </p:sp>
    </p:spTree>
    <p:extLst>
      <p:ext uri="{BB962C8B-B14F-4D97-AF65-F5344CB8AC3E}">
        <p14:creationId xmlns:p14="http://schemas.microsoft.com/office/powerpoint/2010/main" val="38625272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1233488"/>
            <a:ext cx="4443413" cy="3332162"/>
          </a:xfrm>
          <a:prstGeom prst="rect">
            <a:avLst/>
          </a:prstGeom>
          <a:noFill/>
          <a:ln w="12700">
            <a:solidFill>
              <a:prstClr val="black"/>
            </a:solidFill>
          </a:ln>
        </p:spPr>
      </p:sp>
      <p:sp>
        <p:nvSpPr>
          <p:cNvPr id="3" name="Notes Placeholder 2"/>
          <p:cNvSpPr>
            <a:spLocks noGrp="1"/>
          </p:cNvSpPr>
          <p:nvPr>
            <p:ph type="body" idx="1"/>
          </p:nvPr>
        </p:nvSpPr>
        <p:spPr>
          <a:xfrm>
            <a:off x="674688" y="4751388"/>
            <a:ext cx="5392737" cy="3887787"/>
          </a:xfrm>
          <a:prstGeom prst="rect">
            <a:avLst/>
          </a:prstGeom>
        </p:spPr>
        <p:txBody>
          <a:bodyPr/>
          <a:lstStyle/>
          <a:p>
            <a:endParaRPr lang="en-GB" dirty="0"/>
          </a:p>
        </p:txBody>
      </p:sp>
    </p:spTree>
    <p:extLst>
      <p:ext uri="{BB962C8B-B14F-4D97-AF65-F5344CB8AC3E}">
        <p14:creationId xmlns:p14="http://schemas.microsoft.com/office/powerpoint/2010/main" val="37949216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a:p>
        </p:txBody>
      </p:sp>
    </p:spTree>
    <p:extLst>
      <p:ext uri="{BB962C8B-B14F-4D97-AF65-F5344CB8AC3E}">
        <p14:creationId xmlns:p14="http://schemas.microsoft.com/office/powerpoint/2010/main" val="13090011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a:p>
        </p:txBody>
      </p:sp>
    </p:spTree>
    <p:extLst>
      <p:ext uri="{BB962C8B-B14F-4D97-AF65-F5344CB8AC3E}">
        <p14:creationId xmlns:p14="http://schemas.microsoft.com/office/powerpoint/2010/main" val="42335626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a:p>
        </p:txBody>
      </p:sp>
    </p:spTree>
    <p:extLst>
      <p:ext uri="{BB962C8B-B14F-4D97-AF65-F5344CB8AC3E}">
        <p14:creationId xmlns:p14="http://schemas.microsoft.com/office/powerpoint/2010/main" val="3502858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a:p>
        </p:txBody>
      </p:sp>
    </p:spTree>
    <p:extLst>
      <p:ext uri="{BB962C8B-B14F-4D97-AF65-F5344CB8AC3E}">
        <p14:creationId xmlns:p14="http://schemas.microsoft.com/office/powerpoint/2010/main" val="40607625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a:p>
        </p:txBody>
      </p:sp>
    </p:spTree>
    <p:extLst>
      <p:ext uri="{BB962C8B-B14F-4D97-AF65-F5344CB8AC3E}">
        <p14:creationId xmlns:p14="http://schemas.microsoft.com/office/powerpoint/2010/main" val="13469552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a:p>
        </p:txBody>
      </p:sp>
    </p:spTree>
    <p:extLst>
      <p:ext uri="{BB962C8B-B14F-4D97-AF65-F5344CB8AC3E}">
        <p14:creationId xmlns:p14="http://schemas.microsoft.com/office/powerpoint/2010/main" val="12178447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7BBE1460-554A-4C43-8DAC-7754AEEBDBF7}" type="slidenum">
              <a:rPr lang="en-GB" smtClean="0"/>
              <a:t>42</a:t>
            </a:fld>
            <a:endParaRPr lang="en-GB"/>
          </a:p>
        </p:txBody>
      </p:sp>
    </p:spTree>
    <p:extLst>
      <p:ext uri="{BB962C8B-B14F-4D97-AF65-F5344CB8AC3E}">
        <p14:creationId xmlns:p14="http://schemas.microsoft.com/office/powerpoint/2010/main" val="21288681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a:p>
        </p:txBody>
      </p:sp>
    </p:spTree>
    <p:extLst>
      <p:ext uri="{BB962C8B-B14F-4D97-AF65-F5344CB8AC3E}">
        <p14:creationId xmlns:p14="http://schemas.microsoft.com/office/powerpoint/2010/main" val="17079568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a:p>
        </p:txBody>
      </p:sp>
    </p:spTree>
    <p:extLst>
      <p:ext uri="{BB962C8B-B14F-4D97-AF65-F5344CB8AC3E}">
        <p14:creationId xmlns:p14="http://schemas.microsoft.com/office/powerpoint/2010/main" val="40994154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a:p>
        </p:txBody>
      </p:sp>
    </p:spTree>
    <p:extLst>
      <p:ext uri="{BB962C8B-B14F-4D97-AF65-F5344CB8AC3E}">
        <p14:creationId xmlns:p14="http://schemas.microsoft.com/office/powerpoint/2010/main" val="14204189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a:p>
        </p:txBody>
      </p:sp>
    </p:spTree>
    <p:extLst>
      <p:ext uri="{BB962C8B-B14F-4D97-AF65-F5344CB8AC3E}">
        <p14:creationId xmlns:p14="http://schemas.microsoft.com/office/powerpoint/2010/main" val="39419029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a:p>
        </p:txBody>
      </p:sp>
    </p:spTree>
    <p:extLst>
      <p:ext uri="{BB962C8B-B14F-4D97-AF65-F5344CB8AC3E}">
        <p14:creationId xmlns:p14="http://schemas.microsoft.com/office/powerpoint/2010/main" val="28327271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a:p>
        </p:txBody>
      </p:sp>
    </p:spTree>
    <p:extLst>
      <p:ext uri="{BB962C8B-B14F-4D97-AF65-F5344CB8AC3E}">
        <p14:creationId xmlns:p14="http://schemas.microsoft.com/office/powerpoint/2010/main" val="18755261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1331913"/>
            <a:ext cx="4795837" cy="3597275"/>
          </a:xfrm>
          <a:prstGeom prst="rect">
            <a:avLst/>
          </a:prstGeom>
          <a:noFill/>
          <a:ln w="12700">
            <a:solidFill>
              <a:prstClr val="black"/>
            </a:solidFill>
          </a:ln>
        </p:spPr>
      </p:sp>
      <p:sp>
        <p:nvSpPr>
          <p:cNvPr id="3" name="Notes Placeholder 2"/>
          <p:cNvSpPr>
            <a:spLocks noGrp="1"/>
          </p:cNvSpPr>
          <p:nvPr>
            <p:ph type="body" idx="1"/>
          </p:nvPr>
        </p:nvSpPr>
        <p:spPr>
          <a:xfrm>
            <a:off x="662819" y="5129834"/>
            <a:ext cx="5302547" cy="4197135"/>
          </a:xfrm>
          <a:prstGeom prst="rect">
            <a:avLst/>
          </a:prstGeom>
        </p:spPr>
        <p:txBody>
          <a:bodyPr/>
          <a:lstStyle/>
          <a:p>
            <a:endParaRPr lang="en-GB" dirty="0"/>
          </a:p>
        </p:txBody>
      </p:sp>
    </p:spTree>
    <p:extLst>
      <p:ext uri="{BB962C8B-B14F-4D97-AF65-F5344CB8AC3E}">
        <p14:creationId xmlns:p14="http://schemas.microsoft.com/office/powerpoint/2010/main" val="2533875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a:p>
        </p:txBody>
      </p:sp>
    </p:spTree>
    <p:extLst>
      <p:ext uri="{BB962C8B-B14F-4D97-AF65-F5344CB8AC3E}">
        <p14:creationId xmlns:p14="http://schemas.microsoft.com/office/powerpoint/2010/main" val="279437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a:p>
        </p:txBody>
      </p:sp>
    </p:spTree>
    <p:extLst>
      <p:ext uri="{BB962C8B-B14F-4D97-AF65-F5344CB8AC3E}">
        <p14:creationId xmlns:p14="http://schemas.microsoft.com/office/powerpoint/2010/main" val="12899398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6F82CCBB-416C-401C-A509-03C50AF9177C}" type="slidenum">
              <a:rPr lang="en-GB" smtClean="0"/>
              <a:t>51</a:t>
            </a:fld>
            <a:endParaRPr lang="en-GB"/>
          </a:p>
        </p:txBody>
      </p:sp>
    </p:spTree>
    <p:extLst>
      <p:ext uri="{BB962C8B-B14F-4D97-AF65-F5344CB8AC3E}">
        <p14:creationId xmlns:p14="http://schemas.microsoft.com/office/powerpoint/2010/main" val="16507794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a:p>
        </p:txBody>
      </p:sp>
    </p:spTree>
    <p:extLst>
      <p:ext uri="{BB962C8B-B14F-4D97-AF65-F5344CB8AC3E}">
        <p14:creationId xmlns:p14="http://schemas.microsoft.com/office/powerpoint/2010/main" val="10758917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a:p>
        </p:txBody>
      </p:sp>
    </p:spTree>
    <p:extLst>
      <p:ext uri="{BB962C8B-B14F-4D97-AF65-F5344CB8AC3E}">
        <p14:creationId xmlns:p14="http://schemas.microsoft.com/office/powerpoint/2010/main" val="31853157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a:p>
        </p:txBody>
      </p:sp>
    </p:spTree>
    <p:extLst>
      <p:ext uri="{BB962C8B-B14F-4D97-AF65-F5344CB8AC3E}">
        <p14:creationId xmlns:p14="http://schemas.microsoft.com/office/powerpoint/2010/main" val="16689930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a:p>
        </p:txBody>
      </p:sp>
    </p:spTree>
    <p:extLst>
      <p:ext uri="{BB962C8B-B14F-4D97-AF65-F5344CB8AC3E}">
        <p14:creationId xmlns:p14="http://schemas.microsoft.com/office/powerpoint/2010/main" val="3067880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a:p>
        </p:txBody>
      </p:sp>
    </p:spTree>
    <p:extLst>
      <p:ext uri="{BB962C8B-B14F-4D97-AF65-F5344CB8AC3E}">
        <p14:creationId xmlns:p14="http://schemas.microsoft.com/office/powerpoint/2010/main" val="1987487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a:p>
        </p:txBody>
      </p:sp>
    </p:spTree>
    <p:extLst>
      <p:ext uri="{BB962C8B-B14F-4D97-AF65-F5344CB8AC3E}">
        <p14:creationId xmlns:p14="http://schemas.microsoft.com/office/powerpoint/2010/main" val="75786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es Placeholder 2"/>
          <p:cNvSpPr>
            <a:spLocks noGrp="1"/>
          </p:cNvSpPr>
          <p:nvPr>
            <p:ph type="body" idx="1"/>
          </p:nvPr>
        </p:nvSpPr>
        <p:spPr>
          <a:xfrm>
            <a:off x="679450" y="4776788"/>
            <a:ext cx="5438775" cy="3908425"/>
          </a:xfrm>
          <a:prstGeom prst="rect">
            <a:avLst/>
          </a:prstGeom>
        </p:spPr>
        <p:txBody>
          <a:bodyPr/>
          <a:lstStyle/>
          <a:p>
            <a:endParaRPr lang="en-GB" dirty="0"/>
          </a:p>
        </p:txBody>
      </p:sp>
    </p:spTree>
    <p:extLst>
      <p:ext uri="{BB962C8B-B14F-4D97-AF65-F5344CB8AC3E}">
        <p14:creationId xmlns:p14="http://schemas.microsoft.com/office/powerpoint/2010/main" val="1419113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xfrm>
            <a:off x="674688" y="808038"/>
            <a:ext cx="5389562" cy="4041775"/>
          </a:xfrm>
          <a:prstGeom prst="rect">
            <a:avLst/>
          </a:prstGeom>
          <a:ln/>
        </p:spPr>
      </p:sp>
      <p:sp>
        <p:nvSpPr>
          <p:cNvPr id="49154" name="Rectangle 3"/>
          <p:cNvSpPr>
            <a:spLocks noGrp="1" noChangeArrowheads="1"/>
          </p:cNvSpPr>
          <p:nvPr>
            <p:ph type="body" idx="1"/>
          </p:nvPr>
        </p:nvSpPr>
        <p:spPr>
          <a:xfrm>
            <a:off x="673474" y="5120147"/>
            <a:ext cx="5390934" cy="4849576"/>
          </a:xfrm>
          <a:prstGeom prst="rect">
            <a:avLst/>
          </a:prstGeom>
          <a:noFill/>
          <a:ln/>
        </p:spPr>
        <p:txBody>
          <a:bodyPr/>
          <a:lstStyle/>
          <a:p>
            <a:endParaRPr lang="en-US"/>
          </a:p>
        </p:txBody>
      </p:sp>
    </p:spTree>
    <p:extLst>
      <p:ext uri="{BB962C8B-B14F-4D97-AF65-F5344CB8AC3E}">
        <p14:creationId xmlns:p14="http://schemas.microsoft.com/office/powerpoint/2010/main" val="3131980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9" name="Rectangle 8"/>
            <p:cNvSpPr/>
            <p:nvPr/>
          </p:nvSpPr>
          <p:spPr>
            <a:xfrm>
              <a:off x="0" y="0"/>
              <a:ext cx="12192000" cy="68580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7" y="3340099"/>
            <a:ext cx="6619244" cy="1437281"/>
          </a:xfrm>
        </p:spPr>
        <p:txBody>
          <a:bodyPr anchor="b"/>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bwMode="gray">
          <a:xfrm>
            <a:off x="866217" y="4777380"/>
            <a:ext cx="6619244" cy="861420"/>
          </a:xfrm>
        </p:spPr>
        <p:txBody>
          <a:bodyPr anchor="t"/>
          <a:lstStyle>
            <a:lvl1pPr marL="0" indent="0" algn="l">
              <a:buNone/>
              <a:defRPr cap="all">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bwMode="gray">
          <a:xfrm>
            <a:off x="2637584" y="6100360"/>
            <a:ext cx="3859795" cy="228601"/>
          </a:xfrm>
        </p:spPr>
        <p:txBody>
          <a:bodyPr/>
          <a:lstStyle>
            <a:lvl1pPr>
              <a:defRPr b="0" i="0">
                <a:solidFill>
                  <a:schemeClr val="bg1">
                    <a:alpha val="60000"/>
                  </a:schemeClr>
                </a:solidFill>
              </a:defRPr>
            </a:lvl1pPr>
          </a:lstStyle>
          <a:p>
            <a:pPr algn="ctr"/>
            <a:r>
              <a:rPr lang="en-US" dirty="0" smtClean="0"/>
              <a:t>www.safeguardingcambspeterborough.org.uk</a:t>
            </a:r>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4534" y="847225"/>
            <a:ext cx="1905896" cy="1929522"/>
          </a:xfrm>
          <a:prstGeom prst="rect">
            <a:avLst/>
          </a:prstGeom>
        </p:spPr>
      </p:pic>
    </p:spTree>
    <p:extLst>
      <p:ext uri="{BB962C8B-B14F-4D97-AF65-F5344CB8AC3E}">
        <p14:creationId xmlns:p14="http://schemas.microsoft.com/office/powerpoint/2010/main" val="705908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155562" y="0"/>
            <a:ext cx="9299562" cy="6858000"/>
            <a:chOff x="-207415" y="0"/>
            <a:chExt cx="12399415" cy="6858000"/>
          </a:xfrm>
        </p:grpSpPr>
        <p:sp>
          <p:nvSpPr>
            <p:cNvPr id="13" name="Rectangle 12"/>
            <p:cNvSpPr/>
            <p:nvPr/>
          </p:nvSpPr>
          <p:spPr>
            <a:xfrm>
              <a:off x="0" y="0"/>
              <a:ext cx="12192000" cy="68580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07415" y="4374957"/>
              <a:ext cx="5684110"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0" y="0"/>
              <a:ext cx="12192000" cy="485503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grpSp>
      <p:sp>
        <p:nvSpPr>
          <p:cNvPr id="2" name="Title 1"/>
          <p:cNvSpPr>
            <a:spLocks noGrp="1"/>
          </p:cNvSpPr>
          <p:nvPr>
            <p:ph type="title"/>
          </p:nvPr>
        </p:nvSpPr>
        <p:spPr>
          <a:xfrm>
            <a:off x="866217" y="4969927"/>
            <a:ext cx="6619244"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7" y="685800"/>
            <a:ext cx="7380000" cy="382309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66215" y="5536665"/>
            <a:ext cx="6619244" cy="493712"/>
          </a:xfrm>
        </p:spPr>
        <p:txBody>
          <a:bodyPr>
            <a:normAutofit/>
          </a:bodyPr>
          <a:lstStyle>
            <a:lvl1pPr marL="0" indent="0">
              <a:buNone/>
              <a:defRPr sz="90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4DBAE848-E65F-4FEA-A805-69B07693F3DC}" type="datetime1">
              <a:rPr lang="en-GB" smtClean="0"/>
              <a:pPr/>
              <a:t>30/03/2020</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dirty="0" smtClean="0"/>
              <a:t>www.safeguardingcambspeterborough.org.uk</a:t>
            </a:r>
            <a:endParaRPr lang="en-US" dirty="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5463" y="5469721"/>
            <a:ext cx="1011032" cy="1023565"/>
          </a:xfrm>
          <a:prstGeom prst="rect">
            <a:avLst/>
          </a:prstGeom>
        </p:spPr>
      </p:pic>
    </p:spTree>
    <p:extLst>
      <p:ext uri="{BB962C8B-B14F-4D97-AF65-F5344CB8AC3E}">
        <p14:creationId xmlns:p14="http://schemas.microsoft.com/office/powerpoint/2010/main" val="2960932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9" name="Rectangle 8"/>
            <p:cNvSpPr/>
            <p:nvPr/>
          </p:nvSpPr>
          <p:spPr>
            <a:xfrm>
              <a:off x="0" y="0"/>
              <a:ext cx="12192000" cy="68580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8" y="3340101"/>
            <a:ext cx="6619244" cy="1437281"/>
          </a:xfrm>
        </p:spPr>
        <p:txBody>
          <a:bodyPr anchor="b"/>
          <a:lstStyle>
            <a:lvl1pPr>
              <a:defRPr sz="3038"/>
            </a:lvl1pPr>
          </a:lstStyle>
          <a:p>
            <a:r>
              <a:rPr lang="en-US" smtClean="0"/>
              <a:t>Click to edit Master title style</a:t>
            </a:r>
            <a:endParaRPr lang="en-US" dirty="0"/>
          </a:p>
        </p:txBody>
      </p:sp>
      <p:sp>
        <p:nvSpPr>
          <p:cNvPr id="3" name="Subtitle 2"/>
          <p:cNvSpPr>
            <a:spLocks noGrp="1"/>
          </p:cNvSpPr>
          <p:nvPr>
            <p:ph type="subTitle" idx="1"/>
          </p:nvPr>
        </p:nvSpPr>
        <p:spPr bwMode="gray">
          <a:xfrm>
            <a:off x="866218" y="4777380"/>
            <a:ext cx="6619244" cy="861420"/>
          </a:xfrm>
        </p:spPr>
        <p:txBody>
          <a:bodyPr anchor="t"/>
          <a:lstStyle>
            <a:lvl1pPr marL="0" indent="0" algn="l">
              <a:buNone/>
              <a:defRPr cap="all">
                <a:solidFill>
                  <a:schemeClr val="bg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bwMode="gray">
          <a:xfrm>
            <a:off x="2637585" y="6100362"/>
            <a:ext cx="3859795" cy="228601"/>
          </a:xfrm>
        </p:spPr>
        <p:txBody>
          <a:bodyPr/>
          <a:lstStyle>
            <a:lvl1pPr>
              <a:defRPr b="0" i="0">
                <a:solidFill>
                  <a:schemeClr val="bg1">
                    <a:alpha val="60000"/>
                  </a:schemeClr>
                </a:solidFill>
              </a:defRPr>
            </a:lvl1pPr>
          </a:lstStyle>
          <a:p>
            <a:endParaRPr lang="en-GB">
              <a:solidFill>
                <a:prstClr val="white">
                  <a:alpha val="60000"/>
                </a:prstClr>
              </a:solidFill>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4535" y="847225"/>
            <a:ext cx="1905896" cy="1929522"/>
          </a:xfrm>
          <a:prstGeom prst="rect">
            <a:avLst/>
          </a:prstGeom>
        </p:spPr>
      </p:pic>
    </p:spTree>
    <p:extLst>
      <p:ext uri="{BB962C8B-B14F-4D97-AF65-F5344CB8AC3E}">
        <p14:creationId xmlns:p14="http://schemas.microsoft.com/office/powerpoint/2010/main" val="1156071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66218" y="2603500"/>
            <a:ext cx="7414184"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86D2D3-FDEB-4BE0-8F74-BF04D369A8C3}" type="datetimeFigureOut">
              <a:rPr lang="en-GB" smtClean="0"/>
              <a:pPr/>
              <a:t>30/03/2020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909827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217" y="2603505"/>
            <a:ext cx="3618869"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6537" y="2603500"/>
            <a:ext cx="361886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86D2D3-FDEB-4BE0-8F74-BF04D369A8C3}" type="datetimeFigureOut">
              <a:rPr lang="en-GB" smtClean="0"/>
              <a:pPr/>
              <a:t>30/03/2020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56062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217" y="2603500"/>
            <a:ext cx="3618868" cy="576262"/>
          </a:xfrm>
        </p:spPr>
        <p:txBody>
          <a:bodyPr anchor="b">
            <a:noAutofit/>
          </a:bodyPr>
          <a:lstStyle>
            <a:lvl1pPr marL="0" indent="0">
              <a:buNone/>
              <a:defRPr sz="1350" b="0">
                <a:solidFill>
                  <a:srgbClr val="000099"/>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866217" y="3179767"/>
            <a:ext cx="361886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6537" y="2603500"/>
            <a:ext cx="3618869" cy="576262"/>
          </a:xfrm>
        </p:spPr>
        <p:txBody>
          <a:bodyPr anchor="b">
            <a:noAutofit/>
          </a:bodyPr>
          <a:lstStyle>
            <a:lvl1pPr marL="0" indent="0">
              <a:buNone/>
              <a:defRPr sz="1350" b="0">
                <a:solidFill>
                  <a:srgbClr val="000099"/>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56537" y="3179767"/>
            <a:ext cx="3618869" cy="2840039"/>
          </a:xfrm>
        </p:spPr>
        <p:txBody>
          <a:bodyPr>
            <a:normAutofit/>
          </a:bodyPr>
          <a:lstStyle>
            <a:lvl1pPr>
              <a:defRPr sz="1013"/>
            </a:lvl1pPr>
            <a:lvl2pPr>
              <a:defRPr sz="900"/>
            </a:lvl2pPr>
            <a:lvl3pPr>
              <a:defRPr sz="788"/>
            </a:lvl3pPr>
            <a:lvl4pPr>
              <a:defRPr sz="675"/>
            </a:lvl4pPr>
            <a:lvl5pPr>
              <a:defRPr sz="675"/>
            </a:lvl5pPr>
            <a:lvl6pPr>
              <a:defRPr sz="675"/>
            </a:lvl6pPr>
            <a:lvl7pPr>
              <a:defRPr sz="675"/>
            </a:lvl7pPr>
            <a:lvl8pPr>
              <a:defRPr sz="675"/>
            </a:lvl8pPr>
            <a:lvl9pPr>
              <a:defRPr sz="6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86D2D3-FDEB-4BE0-8F74-BF04D369A8C3}" type="datetimeFigureOut">
              <a:rPr lang="en-GB" smtClean="0"/>
              <a:pPr/>
              <a:t>30/03/2020</a:t>
            </a:fld>
            <a:endParaRPr lang="en-GB"/>
          </a:p>
        </p:txBody>
      </p:sp>
      <p:sp>
        <p:nvSpPr>
          <p:cNvPr id="8" name="Footer Placeholder 7"/>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271633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66217" y="973668"/>
            <a:ext cx="6571060"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86D2D3-FDEB-4BE0-8F74-BF04D369A8C3}" type="datetimeFigureOut">
              <a:rPr lang="en-GB" smtClean="0"/>
              <a:pPr/>
              <a:t>30/03/2020</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895429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2" y="0"/>
            <a:ext cx="9260089" cy="6858000"/>
            <a:chOff x="0" y="0"/>
            <a:chExt cx="12346785" cy="6858000"/>
          </a:xfrm>
        </p:grpSpPr>
        <p:sp>
          <p:nvSpPr>
            <p:cNvPr id="11" name="Rectangle 10"/>
            <p:cNvSpPr/>
            <p:nvPr/>
          </p:nvSpPr>
          <p:spPr>
            <a:xfrm>
              <a:off x="0" y="0"/>
              <a:ext cx="12192000" cy="68580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067000" y="2703395"/>
              <a:ext cx="427978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0" y="2801319"/>
              <a:ext cx="12192000" cy="4056681"/>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grpSp>
      <p:sp>
        <p:nvSpPr>
          <p:cNvPr id="2" name="Title 1"/>
          <p:cNvSpPr>
            <a:spLocks noGrp="1"/>
          </p:cNvSpPr>
          <p:nvPr>
            <p:ph type="title"/>
          </p:nvPr>
        </p:nvSpPr>
        <p:spPr>
          <a:xfrm>
            <a:off x="861598" y="1063417"/>
            <a:ext cx="6623862" cy="1372986"/>
          </a:xfrm>
        </p:spPr>
        <p:txBody>
          <a:bodyPr/>
          <a:lstStyle>
            <a:lvl1pPr>
              <a:defRPr sz="225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7" y="3543300"/>
            <a:ext cx="7380000" cy="2476500"/>
          </a:xfrm>
        </p:spPr>
        <p:txBody>
          <a:bodyPr anchor="ctr">
            <a:normAutofit/>
          </a:bodyPr>
          <a:lstStyle>
            <a:lvl1pPr marL="0" indent="0">
              <a:buNone/>
              <a:defRPr sz="1013"/>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86D2D3-FDEB-4BE0-8F74-BF04D369A8C3}" type="datetimeFigureOut">
              <a:rPr lang="en-GB" smtClean="0"/>
              <a:pPr/>
              <a:t>30/03/2020</a:t>
            </a:fld>
            <a:endParaRPr lang="en-GB"/>
          </a:p>
        </p:txBody>
      </p:sp>
      <p:sp>
        <p:nvSpPr>
          <p:cNvPr id="5" name="Footer Placeholder 4"/>
          <p:cNvSpPr>
            <a:spLocks noGrp="1"/>
          </p:cNvSpPr>
          <p:nvPr>
            <p:ph type="ftr" sz="quarter" idx="11"/>
          </p:nvPr>
        </p:nvSpPr>
        <p:spPr/>
        <p:txBody>
          <a:bodyPr/>
          <a:lstStyle/>
          <a:p>
            <a:endParaRPr lang="en-GB"/>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5464" y="168191"/>
            <a:ext cx="1011032" cy="1023565"/>
          </a:xfrm>
          <a:prstGeom prst="rect">
            <a:avLst/>
          </a:prstGeom>
        </p:spPr>
      </p:pic>
    </p:spTree>
    <p:extLst>
      <p:ext uri="{BB962C8B-B14F-4D97-AF65-F5344CB8AC3E}">
        <p14:creationId xmlns:p14="http://schemas.microsoft.com/office/powerpoint/2010/main" val="3112634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3"/>
            <a:ext cx="9268084" cy="6880079"/>
            <a:chOff x="0" y="0"/>
            <a:chExt cx="12357445" cy="6880079"/>
          </a:xfrm>
        </p:grpSpPr>
        <p:sp>
          <p:nvSpPr>
            <p:cNvPr id="17" name="Rectangle 16"/>
            <p:cNvSpPr/>
            <p:nvPr/>
          </p:nvSpPr>
          <p:spPr>
            <a:xfrm>
              <a:off x="0" y="0"/>
              <a:ext cx="12192000" cy="68580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7957087" y="4182238"/>
              <a:ext cx="4400358"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0" y="4241801"/>
              <a:ext cx="12192000" cy="263827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grpSp>
      <p:sp>
        <p:nvSpPr>
          <p:cNvPr id="16" name="TextBox 15"/>
          <p:cNvSpPr txBox="1"/>
          <p:nvPr/>
        </p:nvSpPr>
        <p:spPr bwMode="gray">
          <a:xfrm>
            <a:off x="661175" y="607340"/>
            <a:ext cx="601434" cy="923330"/>
          </a:xfrm>
          <a:prstGeom prst="rect">
            <a:avLst/>
          </a:prstGeom>
          <a:noFill/>
        </p:spPr>
        <p:txBody>
          <a:bodyPr wrap="square" rtlCol="0">
            <a:spAutoFit/>
          </a:bodyPr>
          <a:lstStyle/>
          <a:p>
            <a:pPr algn="r"/>
            <a:r>
              <a:rPr lang="en-US" sz="5400" dirty="0">
                <a:solidFill>
                  <a:prstClr val="white"/>
                </a:solidFill>
                <a:latin typeface="Arial"/>
                <a:cs typeface="Arial"/>
              </a:rPr>
              <a:t>“</a:t>
            </a:r>
          </a:p>
        </p:txBody>
      </p:sp>
      <p:sp>
        <p:nvSpPr>
          <p:cNvPr id="13" name="TextBox 12"/>
          <p:cNvSpPr txBox="1"/>
          <p:nvPr/>
        </p:nvSpPr>
        <p:spPr bwMode="gray">
          <a:xfrm>
            <a:off x="7413346" y="2613791"/>
            <a:ext cx="489572" cy="923330"/>
          </a:xfrm>
          <a:prstGeom prst="rect">
            <a:avLst/>
          </a:prstGeom>
          <a:noFill/>
        </p:spPr>
        <p:txBody>
          <a:bodyPr wrap="square" rtlCol="0">
            <a:spAutoFit/>
          </a:bodyPr>
          <a:lstStyle/>
          <a:p>
            <a:pPr algn="r"/>
            <a:r>
              <a:rPr lang="en-US" sz="5400" dirty="0">
                <a:solidFill>
                  <a:prstClr val="white"/>
                </a:solidFill>
                <a:latin typeface="Arial"/>
                <a:cs typeface="Arial"/>
              </a:rPr>
              <a:t>”</a:t>
            </a:r>
          </a:p>
        </p:txBody>
      </p:sp>
      <p:sp>
        <p:nvSpPr>
          <p:cNvPr id="2" name="Title 1"/>
          <p:cNvSpPr>
            <a:spLocks noGrp="1"/>
          </p:cNvSpPr>
          <p:nvPr>
            <p:ph type="title"/>
          </p:nvPr>
        </p:nvSpPr>
        <p:spPr>
          <a:xfrm>
            <a:off x="1186408" y="982134"/>
            <a:ext cx="6340430" cy="2696632"/>
          </a:xfrm>
        </p:spPr>
        <p:txBody>
          <a:bodyPr/>
          <a:lstStyle>
            <a:lvl1pPr>
              <a:defRPr sz="225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459459" y="3678766"/>
            <a:ext cx="5798414" cy="342174"/>
          </a:xfrm>
        </p:spPr>
        <p:txBody>
          <a:bodyPr anchor="t">
            <a:normAutofit/>
          </a:bodyPr>
          <a:lstStyle>
            <a:lvl1pPr marL="0" indent="0">
              <a:buNone/>
              <a:defRPr lang="en-US" sz="788" b="0" i="0" kern="1200" cap="small" dirty="0">
                <a:solidFill>
                  <a:schemeClr val="bg1"/>
                </a:solidFill>
                <a:latin typeface="+mn-lt"/>
                <a:ea typeface="+mn-ea"/>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10" name="Text Placeholder 3"/>
          <p:cNvSpPr>
            <a:spLocks noGrp="1"/>
          </p:cNvSpPr>
          <p:nvPr>
            <p:ph type="body" sz="half" idx="2"/>
          </p:nvPr>
        </p:nvSpPr>
        <p:spPr>
          <a:xfrm>
            <a:off x="866216" y="5029204"/>
            <a:ext cx="7380000" cy="997857"/>
          </a:xfrm>
        </p:spPr>
        <p:txBody>
          <a:bodyPr anchor="ctr">
            <a:normAutofit/>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86D2D3-FDEB-4BE0-8F74-BF04D369A8C3}" type="datetimeFigureOut">
              <a:rPr lang="en-GB" smtClean="0"/>
              <a:pPr/>
              <a:t>30/03/2020</a:t>
            </a:fld>
            <a:endParaRPr lang="en-GB"/>
          </a:p>
        </p:txBody>
      </p:sp>
      <p:sp>
        <p:nvSpPr>
          <p:cNvPr id="5" name="Footer Placeholder 4"/>
          <p:cNvSpPr>
            <a:spLocks noGrp="1"/>
          </p:cNvSpPr>
          <p:nvPr>
            <p:ph type="ftr" sz="quarter" idx="11"/>
          </p:nvPr>
        </p:nvSpPr>
        <p:spPr/>
        <p:txBody>
          <a:bodyPr/>
          <a:lstStyle/>
          <a:p>
            <a:endParaRPr lang="en-GB"/>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5464" y="168191"/>
            <a:ext cx="1011032" cy="1023565"/>
          </a:xfrm>
          <a:prstGeom prst="rect">
            <a:avLst/>
          </a:prstGeom>
        </p:spPr>
      </p:pic>
    </p:spTree>
    <p:extLst>
      <p:ext uri="{BB962C8B-B14F-4D97-AF65-F5344CB8AC3E}">
        <p14:creationId xmlns:p14="http://schemas.microsoft.com/office/powerpoint/2010/main" val="394714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8" y="973668"/>
            <a:ext cx="6619244" cy="706964"/>
          </a:xfrm>
        </p:spPr>
        <p:txBody>
          <a:bodyPr/>
          <a:lstStyle>
            <a:lvl1pPr>
              <a:defRPr sz="2025"/>
            </a:lvl1pPr>
          </a:lstStyle>
          <a:p>
            <a:r>
              <a:rPr lang="en-US" smtClean="0"/>
              <a:t>Click to edit Master title style</a:t>
            </a:r>
            <a:endParaRPr lang="en-US" dirty="0"/>
          </a:p>
        </p:txBody>
      </p:sp>
      <p:sp>
        <p:nvSpPr>
          <p:cNvPr id="3" name="Text Placeholder 2"/>
          <p:cNvSpPr>
            <a:spLocks noGrp="1"/>
          </p:cNvSpPr>
          <p:nvPr>
            <p:ph type="body" idx="1"/>
          </p:nvPr>
        </p:nvSpPr>
        <p:spPr>
          <a:xfrm>
            <a:off x="866216" y="2603502"/>
            <a:ext cx="1441800" cy="576262"/>
          </a:xfrm>
        </p:spPr>
        <p:txBody>
          <a:bodyPr anchor="b">
            <a:noAutofit/>
          </a:bodyPr>
          <a:lstStyle>
            <a:lvl1pPr marL="0" indent="0">
              <a:buNone/>
              <a:defRPr sz="1350" b="0">
                <a:solidFill>
                  <a:srgbClr val="000099"/>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6" name="Text Placeholder 3"/>
          <p:cNvSpPr>
            <a:spLocks noGrp="1"/>
          </p:cNvSpPr>
          <p:nvPr>
            <p:ph type="body" sz="half" idx="15"/>
          </p:nvPr>
        </p:nvSpPr>
        <p:spPr>
          <a:xfrm>
            <a:off x="866215" y="3179769"/>
            <a:ext cx="1441800" cy="2847293"/>
          </a:xfrm>
        </p:spPr>
        <p:txBody>
          <a:bodyPr anchor="t">
            <a:normAutofit/>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Text Placeholder 4"/>
          <p:cNvSpPr>
            <a:spLocks noGrp="1"/>
          </p:cNvSpPr>
          <p:nvPr>
            <p:ph type="body" sz="quarter" idx="3"/>
          </p:nvPr>
        </p:nvSpPr>
        <p:spPr>
          <a:xfrm>
            <a:off x="2511848" y="2603500"/>
            <a:ext cx="1421859" cy="576262"/>
          </a:xfrm>
        </p:spPr>
        <p:txBody>
          <a:bodyPr anchor="b">
            <a:noAutofit/>
          </a:bodyPr>
          <a:lstStyle>
            <a:lvl1pPr marL="0" indent="0">
              <a:buNone/>
              <a:defRPr sz="1350" b="0">
                <a:solidFill>
                  <a:srgbClr val="000099"/>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9" name="Text Placeholder 3"/>
          <p:cNvSpPr>
            <a:spLocks noGrp="1"/>
          </p:cNvSpPr>
          <p:nvPr>
            <p:ph type="body" sz="half" idx="16"/>
          </p:nvPr>
        </p:nvSpPr>
        <p:spPr>
          <a:xfrm>
            <a:off x="2511850" y="3179768"/>
            <a:ext cx="1421861" cy="2847293"/>
          </a:xfrm>
        </p:spPr>
        <p:txBody>
          <a:bodyPr anchor="t">
            <a:normAutofit/>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14" name="Text Placeholder 4"/>
          <p:cNvSpPr>
            <a:spLocks noGrp="1"/>
          </p:cNvSpPr>
          <p:nvPr>
            <p:ph type="body" sz="quarter" idx="13"/>
          </p:nvPr>
        </p:nvSpPr>
        <p:spPr>
          <a:xfrm>
            <a:off x="4142597" y="2603501"/>
            <a:ext cx="4132802" cy="576262"/>
          </a:xfrm>
        </p:spPr>
        <p:txBody>
          <a:bodyPr anchor="b">
            <a:noAutofit/>
          </a:bodyPr>
          <a:lstStyle>
            <a:lvl1pPr marL="0" indent="0">
              <a:buNone/>
              <a:defRPr sz="1350" b="0">
                <a:solidFill>
                  <a:srgbClr val="000099"/>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20" name="Text Placeholder 3"/>
          <p:cNvSpPr>
            <a:spLocks noGrp="1"/>
          </p:cNvSpPr>
          <p:nvPr>
            <p:ph type="body" sz="half" idx="17"/>
          </p:nvPr>
        </p:nvSpPr>
        <p:spPr>
          <a:xfrm>
            <a:off x="4142597" y="3179767"/>
            <a:ext cx="4132802" cy="2847293"/>
          </a:xfrm>
        </p:spPr>
        <p:txBody>
          <a:bodyPr anchor="t">
            <a:normAutofit/>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cxnSp>
        <p:nvCxnSpPr>
          <p:cNvPr id="17" name="Straight Connector 16"/>
          <p:cNvCxnSpPr/>
          <p:nvPr/>
        </p:nvCxnSpPr>
        <p:spPr>
          <a:xfrm>
            <a:off x="2407404" y="2569638"/>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038152" y="2569638"/>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586D2D3-FDEB-4BE0-8F74-BF04D369A8C3}" type="datetimeFigureOut">
              <a:rPr lang="en-GB" smtClean="0"/>
              <a:pPr/>
              <a:t>30/03/2020</a:t>
            </a:fld>
            <a:endParaRPr lang="en-GB"/>
          </a:p>
        </p:txBody>
      </p:sp>
      <p:sp>
        <p:nvSpPr>
          <p:cNvPr id="8" name="Footer Placeholder 7"/>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350840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8" y="973668"/>
            <a:ext cx="6619244" cy="706964"/>
          </a:xfrm>
        </p:spPr>
        <p:txBody>
          <a:bodyPr/>
          <a:lstStyle>
            <a:lvl1pPr>
              <a:defRPr sz="2025"/>
            </a:lvl1pPr>
          </a:lstStyle>
          <a:p>
            <a:r>
              <a:rPr lang="en-US" smtClean="0"/>
              <a:t>Click to edit Master title style</a:t>
            </a:r>
            <a:endParaRPr lang="en-US" dirty="0"/>
          </a:p>
        </p:txBody>
      </p:sp>
      <p:sp>
        <p:nvSpPr>
          <p:cNvPr id="3" name="Text Placeholder 2"/>
          <p:cNvSpPr>
            <a:spLocks noGrp="1"/>
          </p:cNvSpPr>
          <p:nvPr>
            <p:ph type="body" idx="1"/>
          </p:nvPr>
        </p:nvSpPr>
        <p:spPr>
          <a:xfrm>
            <a:off x="866217" y="4532844"/>
            <a:ext cx="2287829" cy="576262"/>
          </a:xfrm>
        </p:spPr>
        <p:txBody>
          <a:bodyPr anchor="b">
            <a:noAutofit/>
          </a:bodyPr>
          <a:lstStyle>
            <a:lvl1pPr marL="0" indent="0">
              <a:buNone/>
              <a:defRPr sz="1350" b="0">
                <a:solidFill>
                  <a:srgbClr val="000099"/>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9" name="Picture Placeholder 2"/>
          <p:cNvSpPr>
            <a:spLocks noGrp="1" noChangeAspect="1"/>
          </p:cNvSpPr>
          <p:nvPr>
            <p:ph type="pic" idx="15"/>
          </p:nvPr>
        </p:nvSpPr>
        <p:spPr>
          <a:xfrm>
            <a:off x="1000915"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r>
              <a:rPr lang="en-US" smtClean="0"/>
              <a:t>Click icon to add picture</a:t>
            </a:r>
            <a:endParaRPr lang="en-US" dirty="0"/>
          </a:p>
        </p:txBody>
      </p:sp>
      <p:sp>
        <p:nvSpPr>
          <p:cNvPr id="22" name="Text Placeholder 3"/>
          <p:cNvSpPr>
            <a:spLocks noGrp="1"/>
          </p:cNvSpPr>
          <p:nvPr>
            <p:ph type="body" sz="half" idx="18"/>
          </p:nvPr>
        </p:nvSpPr>
        <p:spPr>
          <a:xfrm>
            <a:off x="866217" y="5109106"/>
            <a:ext cx="2287829" cy="917952"/>
          </a:xfrm>
        </p:spPr>
        <p:txBody>
          <a:bodyPr anchor="t">
            <a:normAutofit/>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Text Placeholder 4"/>
          <p:cNvSpPr>
            <a:spLocks noGrp="1"/>
          </p:cNvSpPr>
          <p:nvPr>
            <p:ph type="body" sz="quarter" idx="3"/>
          </p:nvPr>
        </p:nvSpPr>
        <p:spPr>
          <a:xfrm>
            <a:off x="3426651" y="4532849"/>
            <a:ext cx="2287829" cy="576263"/>
          </a:xfrm>
        </p:spPr>
        <p:txBody>
          <a:bodyPr anchor="b">
            <a:noAutofit/>
          </a:bodyPr>
          <a:lstStyle>
            <a:lvl1pPr marL="0" indent="0">
              <a:buNone/>
              <a:defRPr sz="1350" b="0">
                <a:solidFill>
                  <a:srgbClr val="000099"/>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1" name="Picture Placeholder 2"/>
          <p:cNvSpPr>
            <a:spLocks noGrp="1" noChangeAspect="1"/>
          </p:cNvSpPr>
          <p:nvPr>
            <p:ph type="pic" idx="21"/>
          </p:nvPr>
        </p:nvSpPr>
        <p:spPr>
          <a:xfrm>
            <a:off x="3561349"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r>
              <a:rPr lang="en-US" smtClean="0"/>
              <a:t>Click icon to add picture</a:t>
            </a:r>
            <a:endParaRPr lang="en-US" dirty="0"/>
          </a:p>
        </p:txBody>
      </p:sp>
      <p:sp>
        <p:nvSpPr>
          <p:cNvPr id="23" name="Text Placeholder 3"/>
          <p:cNvSpPr>
            <a:spLocks noGrp="1"/>
          </p:cNvSpPr>
          <p:nvPr>
            <p:ph type="body" sz="half" idx="19"/>
          </p:nvPr>
        </p:nvSpPr>
        <p:spPr>
          <a:xfrm>
            <a:off x="3427631" y="5109105"/>
            <a:ext cx="2287829" cy="917952"/>
          </a:xfrm>
        </p:spPr>
        <p:txBody>
          <a:bodyPr anchor="t">
            <a:normAutofit/>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14" name="Text Placeholder 4"/>
          <p:cNvSpPr>
            <a:spLocks noGrp="1"/>
          </p:cNvSpPr>
          <p:nvPr>
            <p:ph type="body" sz="quarter" idx="13"/>
          </p:nvPr>
        </p:nvSpPr>
        <p:spPr>
          <a:xfrm>
            <a:off x="5987084" y="4532845"/>
            <a:ext cx="2288321" cy="576262"/>
          </a:xfrm>
        </p:spPr>
        <p:txBody>
          <a:bodyPr anchor="b">
            <a:noAutofit/>
          </a:bodyPr>
          <a:lstStyle>
            <a:lvl1pPr marL="0" indent="0">
              <a:buNone/>
              <a:defRPr sz="1350" b="0">
                <a:solidFill>
                  <a:srgbClr val="000099"/>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2" name="Picture Placeholder 2"/>
          <p:cNvSpPr>
            <a:spLocks noGrp="1" noChangeAspect="1"/>
          </p:cNvSpPr>
          <p:nvPr>
            <p:ph type="pic" idx="22"/>
          </p:nvPr>
        </p:nvSpPr>
        <p:spPr>
          <a:xfrm>
            <a:off x="6122275"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r>
              <a:rPr lang="en-US" smtClean="0"/>
              <a:t>Click icon to add picture</a:t>
            </a:r>
            <a:endParaRPr lang="en-US" dirty="0"/>
          </a:p>
        </p:txBody>
      </p:sp>
      <p:sp>
        <p:nvSpPr>
          <p:cNvPr id="24" name="Text Placeholder 3"/>
          <p:cNvSpPr>
            <a:spLocks noGrp="1"/>
          </p:cNvSpPr>
          <p:nvPr>
            <p:ph type="body" sz="half" idx="20"/>
          </p:nvPr>
        </p:nvSpPr>
        <p:spPr>
          <a:xfrm>
            <a:off x="5987081" y="5109104"/>
            <a:ext cx="2288322" cy="917952"/>
          </a:xfrm>
        </p:spPr>
        <p:txBody>
          <a:bodyPr anchor="t">
            <a:normAutofit/>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cxnSp>
        <p:nvCxnSpPr>
          <p:cNvPr id="43" name="Straight Connector 42"/>
          <p:cNvCxnSpPr/>
          <p:nvPr/>
        </p:nvCxnSpPr>
        <p:spPr>
          <a:xfrm>
            <a:off x="3304373" y="2569638"/>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2569638"/>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18" name="Date Placeholder 6"/>
          <p:cNvSpPr>
            <a:spLocks noGrp="1"/>
          </p:cNvSpPr>
          <p:nvPr>
            <p:ph type="dt" sz="half" idx="10"/>
          </p:nvPr>
        </p:nvSpPr>
        <p:spPr>
          <a:xfrm>
            <a:off x="8139505" y="6578602"/>
            <a:ext cx="742949" cy="240803"/>
          </a:xfrm>
        </p:spPr>
        <p:txBody>
          <a:bodyPr/>
          <a:lstStyle/>
          <a:p>
            <a:fld id="{4586D2D3-FDEB-4BE0-8F74-BF04D369A8C3}" type="datetimeFigureOut">
              <a:rPr lang="en-GB" smtClean="0"/>
              <a:pPr/>
              <a:t>30/03/2020</a:t>
            </a:fld>
            <a:endParaRPr lang="en-GB"/>
          </a:p>
        </p:txBody>
      </p:sp>
      <p:sp>
        <p:nvSpPr>
          <p:cNvPr id="20" name="Footer Placeholder 7"/>
          <p:cNvSpPr>
            <a:spLocks noGrp="1"/>
          </p:cNvSpPr>
          <p:nvPr>
            <p:ph type="ftr" sz="quarter" idx="11"/>
          </p:nvPr>
        </p:nvSpPr>
        <p:spPr>
          <a:xfrm>
            <a:off x="124204" y="6578600"/>
            <a:ext cx="2894846" cy="241796"/>
          </a:xfrm>
        </p:spPr>
        <p:txBody>
          <a:bodyPr/>
          <a:lstStyle/>
          <a:p>
            <a:endParaRPr lang="en-GB"/>
          </a:p>
        </p:txBody>
      </p:sp>
    </p:spTree>
    <p:extLst>
      <p:ext uri="{BB962C8B-B14F-4D97-AF65-F5344CB8AC3E}">
        <p14:creationId xmlns:p14="http://schemas.microsoft.com/office/powerpoint/2010/main" val="1385915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66217" y="2603500"/>
            <a:ext cx="7414184" cy="34163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374D332-8CCE-41B6-9761-8AFB090EE08F}" type="datetime1">
              <a:rPr lang="en-GB" smtClean="0"/>
              <a:t>30/03/2020</a:t>
            </a:fld>
            <a:endParaRPr lang="en-GB" dirty="0"/>
          </a:p>
        </p:txBody>
      </p:sp>
      <p:sp>
        <p:nvSpPr>
          <p:cNvPr id="5" name="Footer Placeholder 4"/>
          <p:cNvSpPr>
            <a:spLocks noGrp="1"/>
          </p:cNvSpPr>
          <p:nvPr>
            <p:ph type="ftr" sz="quarter" idx="11"/>
          </p:nvPr>
        </p:nvSpPr>
        <p:spPr/>
        <p:txBody>
          <a:bodyPr/>
          <a:lstStyle/>
          <a:p>
            <a:r>
              <a:rPr lang="en-GB" smtClean="0"/>
              <a:t>www.safeguardingcambspeterborough.org.uk</a:t>
            </a:r>
            <a:endParaRPr lang="en-GB" dirty="0"/>
          </a:p>
        </p:txBody>
      </p:sp>
    </p:spTree>
    <p:extLst>
      <p:ext uri="{BB962C8B-B14F-4D97-AF65-F5344CB8AC3E}">
        <p14:creationId xmlns:p14="http://schemas.microsoft.com/office/powerpoint/2010/main" val="2893955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155562" y="0"/>
            <a:ext cx="9299562" cy="6858000"/>
            <a:chOff x="-207415" y="0"/>
            <a:chExt cx="12399415" cy="6858000"/>
          </a:xfrm>
        </p:grpSpPr>
        <p:sp>
          <p:nvSpPr>
            <p:cNvPr id="13" name="Rectangle 12"/>
            <p:cNvSpPr/>
            <p:nvPr/>
          </p:nvSpPr>
          <p:spPr>
            <a:xfrm>
              <a:off x="0" y="0"/>
              <a:ext cx="12192000" cy="68580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07415" y="4374957"/>
              <a:ext cx="5684110"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0" y="0"/>
              <a:ext cx="12192000" cy="485503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grpSp>
      <p:sp>
        <p:nvSpPr>
          <p:cNvPr id="2" name="Title 1"/>
          <p:cNvSpPr>
            <a:spLocks noGrp="1"/>
          </p:cNvSpPr>
          <p:nvPr>
            <p:ph type="title"/>
          </p:nvPr>
        </p:nvSpPr>
        <p:spPr>
          <a:xfrm>
            <a:off x="866218" y="4969927"/>
            <a:ext cx="6619244" cy="566738"/>
          </a:xfrm>
        </p:spPr>
        <p:txBody>
          <a:bodyPr anchor="b">
            <a:normAutofit/>
          </a:bodyPr>
          <a:lstStyle>
            <a:lvl1pPr algn="l">
              <a:defRPr sz="135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7" y="685800"/>
            <a:ext cx="7380000" cy="382309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r>
              <a:rPr lang="en-US" smtClean="0"/>
              <a:t>Click icon to add picture</a:t>
            </a:r>
            <a:endParaRPr lang="en-US" dirty="0"/>
          </a:p>
        </p:txBody>
      </p:sp>
      <p:sp>
        <p:nvSpPr>
          <p:cNvPr id="4" name="Text Placeholder 3"/>
          <p:cNvSpPr>
            <a:spLocks noGrp="1"/>
          </p:cNvSpPr>
          <p:nvPr>
            <p:ph type="body" sz="half" idx="2"/>
          </p:nvPr>
        </p:nvSpPr>
        <p:spPr>
          <a:xfrm>
            <a:off x="866215" y="5536665"/>
            <a:ext cx="6619244" cy="493712"/>
          </a:xfrm>
        </p:spPr>
        <p:txBody>
          <a:bodyPr>
            <a:normAutofit/>
          </a:bodyPr>
          <a:lstStyle>
            <a:lvl1pPr marL="0" indent="0">
              <a:buNone/>
              <a:defRPr sz="675">
                <a:solidFill>
                  <a:schemeClr val="bg1"/>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4586D2D3-FDEB-4BE0-8F74-BF04D369A8C3}" type="datetimeFigureOut">
              <a:rPr lang="en-GB" smtClean="0">
                <a:solidFill>
                  <a:prstClr val="white"/>
                </a:solidFill>
              </a:rPr>
              <a:pPr/>
              <a:t>30/03/2020</a:t>
            </a:fld>
            <a:endParaRPr lang="en-GB">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GB">
              <a:solidFill>
                <a:prstClr val="white"/>
              </a:solidFill>
            </a:endParaRP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5464" y="5469721"/>
            <a:ext cx="1011032" cy="1023565"/>
          </a:xfrm>
          <a:prstGeom prst="rect">
            <a:avLst/>
          </a:prstGeom>
        </p:spPr>
      </p:pic>
    </p:spTree>
    <p:extLst>
      <p:ext uri="{BB962C8B-B14F-4D97-AF65-F5344CB8AC3E}">
        <p14:creationId xmlns:p14="http://schemas.microsoft.com/office/powerpoint/2010/main" val="687752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pPr>
              <a:defRPr/>
            </a:pPr>
            <a:fld id="{934F4B3A-2C0D-4B39-8E2D-1D85D045CE23}"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408994562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216" y="2603503"/>
            <a:ext cx="3618869"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6536" y="2603500"/>
            <a:ext cx="361886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939617-0E7E-48FC-8D25-1C7D174F997C}" type="datetime1">
              <a:rPr lang="en-GB" smtClean="0"/>
              <a:t>30/03/2020</a:t>
            </a:fld>
            <a:endParaRPr lang="en-US" dirty="0"/>
          </a:p>
        </p:txBody>
      </p:sp>
      <p:sp>
        <p:nvSpPr>
          <p:cNvPr id="6" name="Footer Placeholder 5"/>
          <p:cNvSpPr>
            <a:spLocks noGrp="1"/>
          </p:cNvSpPr>
          <p:nvPr>
            <p:ph type="ftr" sz="quarter" idx="11"/>
          </p:nvPr>
        </p:nvSpPr>
        <p:spPr/>
        <p:txBody>
          <a:bodyPr/>
          <a:lstStyle/>
          <a:p>
            <a:r>
              <a:rPr lang="en-US" smtClean="0"/>
              <a:t>www.safeguardingcambspeterborough.org.uk</a:t>
            </a:r>
            <a:endParaRPr lang="en-US" dirty="0"/>
          </a:p>
        </p:txBody>
      </p:sp>
    </p:spTree>
    <p:extLst>
      <p:ext uri="{BB962C8B-B14F-4D97-AF65-F5344CB8AC3E}">
        <p14:creationId xmlns:p14="http://schemas.microsoft.com/office/powerpoint/2010/main" val="3183671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217" y="2603500"/>
            <a:ext cx="3618868" cy="576262"/>
          </a:xfrm>
        </p:spPr>
        <p:txBody>
          <a:bodyPr anchor="b">
            <a:noAutofit/>
          </a:bodyPr>
          <a:lstStyle>
            <a:lvl1pPr marL="0" indent="0">
              <a:buNone/>
              <a:defRPr sz="1800" b="0">
                <a:solidFill>
                  <a:srgbClr val="00009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866216" y="3179765"/>
            <a:ext cx="3618869" cy="2840039"/>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56536" y="2603500"/>
            <a:ext cx="3618869" cy="576262"/>
          </a:xfrm>
        </p:spPr>
        <p:txBody>
          <a:bodyPr anchor="b">
            <a:noAutofit/>
          </a:bodyPr>
          <a:lstStyle>
            <a:lvl1pPr marL="0" indent="0">
              <a:buNone/>
              <a:defRPr sz="1800" b="0">
                <a:solidFill>
                  <a:srgbClr val="00009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56536" y="3179765"/>
            <a:ext cx="3618869" cy="284003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FE99CF-BE2F-4E4C-9784-78FBA64A87BC}" type="datetime1">
              <a:rPr lang="en-GB" smtClean="0"/>
              <a:t>30/03/2020</a:t>
            </a:fld>
            <a:endParaRPr lang="en-US" dirty="0"/>
          </a:p>
        </p:txBody>
      </p:sp>
      <p:sp>
        <p:nvSpPr>
          <p:cNvPr id="8" name="Footer Placeholder 7"/>
          <p:cNvSpPr>
            <a:spLocks noGrp="1"/>
          </p:cNvSpPr>
          <p:nvPr>
            <p:ph type="ftr" sz="quarter" idx="11"/>
          </p:nvPr>
        </p:nvSpPr>
        <p:spPr/>
        <p:txBody>
          <a:bodyPr/>
          <a:lstStyle/>
          <a:p>
            <a:r>
              <a:rPr lang="en-US" smtClean="0"/>
              <a:t>www.safeguardingcambspeterborough.org.uk</a:t>
            </a:r>
            <a:endParaRPr lang="en-US" dirty="0"/>
          </a:p>
        </p:txBody>
      </p:sp>
    </p:spTree>
    <p:extLst>
      <p:ext uri="{BB962C8B-B14F-4D97-AF65-F5344CB8AC3E}">
        <p14:creationId xmlns:p14="http://schemas.microsoft.com/office/powerpoint/2010/main" val="1756911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66217" y="973668"/>
            <a:ext cx="6571060"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A6729AD-B0BD-49F2-8738-54EC721E7F32}" type="datetime1">
              <a:rPr lang="en-GB" smtClean="0"/>
              <a:t>30/03/2020</a:t>
            </a:fld>
            <a:endParaRPr lang="en-US" dirty="0"/>
          </a:p>
        </p:txBody>
      </p:sp>
      <p:sp>
        <p:nvSpPr>
          <p:cNvPr id="4" name="Footer Placeholder 3"/>
          <p:cNvSpPr>
            <a:spLocks noGrp="1"/>
          </p:cNvSpPr>
          <p:nvPr>
            <p:ph type="ftr" sz="quarter" idx="11"/>
          </p:nvPr>
        </p:nvSpPr>
        <p:spPr/>
        <p:txBody>
          <a:bodyPr/>
          <a:lstStyle/>
          <a:p>
            <a:r>
              <a:rPr lang="en-US" smtClean="0"/>
              <a:t>www.safeguardingcambspeterborough.org.uk</a:t>
            </a:r>
            <a:endParaRPr lang="en-US" dirty="0"/>
          </a:p>
        </p:txBody>
      </p:sp>
    </p:spTree>
    <p:extLst>
      <p:ext uri="{BB962C8B-B14F-4D97-AF65-F5344CB8AC3E}">
        <p14:creationId xmlns:p14="http://schemas.microsoft.com/office/powerpoint/2010/main" val="1888990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1" y="0"/>
            <a:ext cx="9260089" cy="6858000"/>
            <a:chOff x="0" y="0"/>
            <a:chExt cx="12346785" cy="6858000"/>
          </a:xfrm>
        </p:grpSpPr>
        <p:sp>
          <p:nvSpPr>
            <p:cNvPr id="11" name="Rectangle 10"/>
            <p:cNvSpPr/>
            <p:nvPr/>
          </p:nvSpPr>
          <p:spPr>
            <a:xfrm>
              <a:off x="0" y="0"/>
              <a:ext cx="12192000" cy="68580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067000" y="2703395"/>
              <a:ext cx="427978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0" y="2801319"/>
              <a:ext cx="12192000" cy="4056681"/>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grpSp>
      <p:sp>
        <p:nvSpPr>
          <p:cNvPr id="2" name="Title 1"/>
          <p:cNvSpPr>
            <a:spLocks noGrp="1"/>
          </p:cNvSpPr>
          <p:nvPr>
            <p:ph type="title"/>
          </p:nvPr>
        </p:nvSpPr>
        <p:spPr>
          <a:xfrm>
            <a:off x="861598" y="1063417"/>
            <a:ext cx="6623862" cy="1372986"/>
          </a:xfrm>
        </p:spPr>
        <p:txBody>
          <a:bodyPr/>
          <a:lstStyle>
            <a:lvl1pPr>
              <a:defRPr sz="30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7" y="3543300"/>
            <a:ext cx="7380000" cy="24765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5C4469F-0AAD-4F2E-B571-77E90DF4F2C2}" type="datetime1">
              <a:rPr lang="en-GB" smtClean="0"/>
              <a:t>30/03/2020</a:t>
            </a:fld>
            <a:endParaRPr lang="en-US" dirty="0"/>
          </a:p>
        </p:txBody>
      </p:sp>
      <p:sp>
        <p:nvSpPr>
          <p:cNvPr id="5" name="Footer Placeholder 4"/>
          <p:cNvSpPr>
            <a:spLocks noGrp="1"/>
          </p:cNvSpPr>
          <p:nvPr>
            <p:ph type="ftr" sz="quarter" idx="11"/>
          </p:nvPr>
        </p:nvSpPr>
        <p:spPr/>
        <p:txBody>
          <a:bodyPr/>
          <a:lstStyle/>
          <a:p>
            <a:r>
              <a:rPr lang="en-US" smtClean="0"/>
              <a:t>www.safeguardingcambspeterborough.org.uk</a:t>
            </a:r>
            <a:endParaRPr lang="en-US"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5463" y="168191"/>
            <a:ext cx="1011032" cy="1023565"/>
          </a:xfrm>
          <a:prstGeom prst="rect">
            <a:avLst/>
          </a:prstGeom>
        </p:spPr>
      </p:pic>
    </p:spTree>
    <p:extLst>
      <p:ext uri="{BB962C8B-B14F-4D97-AF65-F5344CB8AC3E}">
        <p14:creationId xmlns:p14="http://schemas.microsoft.com/office/powerpoint/2010/main" val="1828334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3"/>
            <a:ext cx="9268084" cy="6880079"/>
            <a:chOff x="0" y="0"/>
            <a:chExt cx="12357445" cy="6880079"/>
          </a:xfrm>
        </p:grpSpPr>
        <p:sp>
          <p:nvSpPr>
            <p:cNvPr id="17" name="Rectangle 16"/>
            <p:cNvSpPr/>
            <p:nvPr/>
          </p:nvSpPr>
          <p:spPr>
            <a:xfrm>
              <a:off x="0" y="0"/>
              <a:ext cx="12192000" cy="68580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7957087" y="4182238"/>
              <a:ext cx="4400358"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0" y="4241801"/>
              <a:ext cx="12192000" cy="263827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grpSp>
      <p:sp>
        <p:nvSpPr>
          <p:cNvPr id="16" name="TextBox 15"/>
          <p:cNvSpPr txBox="1"/>
          <p:nvPr/>
        </p:nvSpPr>
        <p:spPr bwMode="gray">
          <a:xfrm>
            <a:off x="661175" y="607339"/>
            <a:ext cx="601434" cy="1200329"/>
          </a:xfrm>
          <a:prstGeom prst="rect">
            <a:avLst/>
          </a:prstGeom>
          <a:noFill/>
        </p:spPr>
        <p:txBody>
          <a:bodyPr wrap="square" rtlCol="0">
            <a:spAutoFit/>
          </a:bodyPr>
          <a:lstStyle/>
          <a:p>
            <a:pPr algn="r"/>
            <a:r>
              <a:rPr lang="en-US" sz="7200" b="0" i="0" dirty="0">
                <a:solidFill>
                  <a:schemeClr val="bg1"/>
                </a:solidFill>
                <a:latin typeface="Arial"/>
                <a:cs typeface="Arial"/>
              </a:rPr>
              <a:t>“</a:t>
            </a:r>
          </a:p>
        </p:txBody>
      </p:sp>
      <p:sp>
        <p:nvSpPr>
          <p:cNvPr id="13" name="TextBox 12"/>
          <p:cNvSpPr txBox="1"/>
          <p:nvPr/>
        </p:nvSpPr>
        <p:spPr bwMode="gray">
          <a:xfrm>
            <a:off x="7413345" y="2613790"/>
            <a:ext cx="489572" cy="1200329"/>
          </a:xfrm>
          <a:prstGeom prst="rect">
            <a:avLst/>
          </a:prstGeom>
          <a:noFill/>
        </p:spPr>
        <p:txBody>
          <a:bodyPr wrap="square" rtlCol="0">
            <a:spAutoFit/>
          </a:bodyPr>
          <a:lstStyle/>
          <a:p>
            <a:pPr algn="r"/>
            <a:r>
              <a:rPr lang="en-US" sz="7200" b="0" i="0" dirty="0">
                <a:solidFill>
                  <a:schemeClr val="bg1"/>
                </a:solidFill>
                <a:latin typeface="Arial"/>
                <a:cs typeface="Arial"/>
              </a:rPr>
              <a:t>”</a:t>
            </a:r>
          </a:p>
        </p:txBody>
      </p:sp>
      <p:sp>
        <p:nvSpPr>
          <p:cNvPr id="2" name="Title 1"/>
          <p:cNvSpPr>
            <a:spLocks noGrp="1"/>
          </p:cNvSpPr>
          <p:nvPr>
            <p:ph type="title"/>
          </p:nvPr>
        </p:nvSpPr>
        <p:spPr>
          <a:xfrm>
            <a:off x="1186408" y="982134"/>
            <a:ext cx="6340430" cy="2696632"/>
          </a:xfrm>
        </p:spPr>
        <p:txBody>
          <a:bodyPr/>
          <a:lstStyle>
            <a:lvl1pPr>
              <a:defRPr sz="3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459459" y="3678766"/>
            <a:ext cx="5798414" cy="342174"/>
          </a:xfrm>
        </p:spPr>
        <p:txBody>
          <a:bodyPr anchor="t">
            <a:normAutofit/>
          </a:bodyPr>
          <a:lstStyle>
            <a:lvl1pPr marL="0" indent="0">
              <a:buNone/>
              <a:defRPr lang="en-US" sz="1050" b="0" i="0" kern="1200" cap="small" dirty="0">
                <a:solidFill>
                  <a:schemeClr val="bg1"/>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10" name="Text Placeholder 3"/>
          <p:cNvSpPr>
            <a:spLocks noGrp="1"/>
          </p:cNvSpPr>
          <p:nvPr>
            <p:ph type="body" sz="half" idx="2"/>
          </p:nvPr>
        </p:nvSpPr>
        <p:spPr>
          <a:xfrm>
            <a:off x="866216" y="5029202"/>
            <a:ext cx="7380000" cy="997857"/>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0B62687-C556-4D5B-8AA1-11FA980F9B9E}" type="datetime1">
              <a:rPr lang="en-GB" smtClean="0"/>
              <a:t>30/03/2020</a:t>
            </a:fld>
            <a:endParaRPr lang="en-US" dirty="0"/>
          </a:p>
        </p:txBody>
      </p:sp>
      <p:sp>
        <p:nvSpPr>
          <p:cNvPr id="5" name="Footer Placeholder 4"/>
          <p:cNvSpPr>
            <a:spLocks noGrp="1"/>
          </p:cNvSpPr>
          <p:nvPr>
            <p:ph type="ftr" sz="quarter" idx="11"/>
          </p:nvPr>
        </p:nvSpPr>
        <p:spPr/>
        <p:txBody>
          <a:bodyPr/>
          <a:lstStyle/>
          <a:p>
            <a:r>
              <a:rPr lang="en-US" smtClean="0"/>
              <a:t>www.safeguardingcambspeterborough.org.uk</a:t>
            </a:r>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5463" y="168191"/>
            <a:ext cx="1011032" cy="1023565"/>
          </a:xfrm>
          <a:prstGeom prst="rect">
            <a:avLst/>
          </a:prstGeom>
        </p:spPr>
      </p:pic>
    </p:spTree>
    <p:extLst>
      <p:ext uri="{BB962C8B-B14F-4D97-AF65-F5344CB8AC3E}">
        <p14:creationId xmlns:p14="http://schemas.microsoft.com/office/powerpoint/2010/main" val="4261358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7" y="973668"/>
            <a:ext cx="6619244" cy="706964"/>
          </a:xfrm>
        </p:spPr>
        <p:txBody>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66216" y="2603502"/>
            <a:ext cx="1441800" cy="576262"/>
          </a:xfrm>
        </p:spPr>
        <p:txBody>
          <a:bodyPr anchor="b">
            <a:noAutofit/>
          </a:bodyPr>
          <a:lstStyle>
            <a:lvl1pPr marL="0" indent="0">
              <a:buNone/>
              <a:defRPr sz="1800" b="0">
                <a:solidFill>
                  <a:srgbClr val="00009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16" name="Text Placeholder 3"/>
          <p:cNvSpPr>
            <a:spLocks noGrp="1"/>
          </p:cNvSpPr>
          <p:nvPr>
            <p:ph type="body" sz="half" idx="15"/>
          </p:nvPr>
        </p:nvSpPr>
        <p:spPr>
          <a:xfrm>
            <a:off x="866215" y="3179767"/>
            <a:ext cx="1441800"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2511848" y="2603500"/>
            <a:ext cx="1421859" cy="576262"/>
          </a:xfrm>
        </p:spPr>
        <p:txBody>
          <a:bodyPr anchor="b">
            <a:noAutofit/>
          </a:bodyPr>
          <a:lstStyle>
            <a:lvl1pPr marL="0" indent="0">
              <a:buNone/>
              <a:defRPr sz="1800" b="0">
                <a:solidFill>
                  <a:srgbClr val="00009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19" name="Text Placeholder 3"/>
          <p:cNvSpPr>
            <a:spLocks noGrp="1"/>
          </p:cNvSpPr>
          <p:nvPr>
            <p:ph type="body" sz="half" idx="16"/>
          </p:nvPr>
        </p:nvSpPr>
        <p:spPr>
          <a:xfrm>
            <a:off x="2511849" y="3179766"/>
            <a:ext cx="1421861"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4142597" y="2603501"/>
            <a:ext cx="4132802" cy="576262"/>
          </a:xfrm>
        </p:spPr>
        <p:txBody>
          <a:bodyPr anchor="b">
            <a:noAutofit/>
          </a:bodyPr>
          <a:lstStyle>
            <a:lvl1pPr marL="0" indent="0">
              <a:buNone/>
              <a:defRPr sz="1800" b="0">
                <a:solidFill>
                  <a:srgbClr val="00009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20" name="Text Placeholder 3"/>
          <p:cNvSpPr>
            <a:spLocks noGrp="1"/>
          </p:cNvSpPr>
          <p:nvPr>
            <p:ph type="body" sz="half" idx="17"/>
          </p:nvPr>
        </p:nvSpPr>
        <p:spPr>
          <a:xfrm>
            <a:off x="4142597" y="3179765"/>
            <a:ext cx="4132802"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17" name="Straight Connector 16"/>
          <p:cNvCxnSpPr/>
          <p:nvPr/>
        </p:nvCxnSpPr>
        <p:spPr>
          <a:xfrm>
            <a:off x="2407404" y="2569636"/>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038152" y="2569636"/>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8E1F73C-DF26-4737-8DE6-7AE32BD19630}" type="datetime1">
              <a:rPr lang="en-GB" smtClean="0"/>
              <a:t>30/03/2020</a:t>
            </a:fld>
            <a:endParaRPr lang="en-US" dirty="0"/>
          </a:p>
        </p:txBody>
      </p:sp>
      <p:sp>
        <p:nvSpPr>
          <p:cNvPr id="8" name="Footer Placeholder 7"/>
          <p:cNvSpPr>
            <a:spLocks noGrp="1"/>
          </p:cNvSpPr>
          <p:nvPr>
            <p:ph type="ftr" sz="quarter" idx="11"/>
          </p:nvPr>
        </p:nvSpPr>
        <p:spPr/>
        <p:txBody>
          <a:bodyPr/>
          <a:lstStyle/>
          <a:p>
            <a:r>
              <a:rPr lang="en-US" smtClean="0"/>
              <a:t>www.safeguardingcambspeterborough.org.uk</a:t>
            </a:r>
            <a:endParaRPr lang="en-US" dirty="0"/>
          </a:p>
        </p:txBody>
      </p:sp>
    </p:spTree>
    <p:extLst>
      <p:ext uri="{BB962C8B-B14F-4D97-AF65-F5344CB8AC3E}">
        <p14:creationId xmlns:p14="http://schemas.microsoft.com/office/powerpoint/2010/main" val="3007879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7" y="973668"/>
            <a:ext cx="6619244" cy="706964"/>
          </a:xfrm>
        </p:spPr>
        <p:txBody>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66216" y="4532844"/>
            <a:ext cx="2287829" cy="576262"/>
          </a:xfrm>
        </p:spPr>
        <p:txBody>
          <a:bodyPr anchor="b">
            <a:noAutofit/>
          </a:bodyPr>
          <a:lstStyle>
            <a:lvl1pPr marL="0" indent="0">
              <a:buNone/>
              <a:defRPr sz="1800" b="0">
                <a:solidFill>
                  <a:srgbClr val="00009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19" name="Picture Placeholder 2"/>
          <p:cNvSpPr>
            <a:spLocks noGrp="1" noChangeAspect="1"/>
          </p:cNvSpPr>
          <p:nvPr>
            <p:ph type="pic" idx="15"/>
          </p:nvPr>
        </p:nvSpPr>
        <p:spPr>
          <a:xfrm>
            <a:off x="1000915"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2" name="Text Placeholder 3"/>
          <p:cNvSpPr>
            <a:spLocks noGrp="1"/>
          </p:cNvSpPr>
          <p:nvPr>
            <p:ph type="body" sz="half" idx="18"/>
          </p:nvPr>
        </p:nvSpPr>
        <p:spPr>
          <a:xfrm>
            <a:off x="866216" y="5109106"/>
            <a:ext cx="2287829"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3426650" y="4532847"/>
            <a:ext cx="2287829" cy="576263"/>
          </a:xfrm>
        </p:spPr>
        <p:txBody>
          <a:bodyPr anchor="b">
            <a:noAutofit/>
          </a:bodyPr>
          <a:lstStyle>
            <a:lvl1pPr marL="0" indent="0">
              <a:buNone/>
              <a:defRPr sz="1800" b="0">
                <a:solidFill>
                  <a:srgbClr val="00009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1" name="Picture Placeholder 2"/>
          <p:cNvSpPr>
            <a:spLocks noGrp="1" noChangeAspect="1"/>
          </p:cNvSpPr>
          <p:nvPr>
            <p:ph type="pic" idx="21"/>
          </p:nvPr>
        </p:nvSpPr>
        <p:spPr>
          <a:xfrm>
            <a:off x="3561348"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3" name="Text Placeholder 3"/>
          <p:cNvSpPr>
            <a:spLocks noGrp="1"/>
          </p:cNvSpPr>
          <p:nvPr>
            <p:ph type="body" sz="half" idx="19"/>
          </p:nvPr>
        </p:nvSpPr>
        <p:spPr>
          <a:xfrm>
            <a:off x="3427630" y="5109105"/>
            <a:ext cx="2287829"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987083" y="4532845"/>
            <a:ext cx="2288321" cy="576262"/>
          </a:xfrm>
        </p:spPr>
        <p:txBody>
          <a:bodyPr anchor="b">
            <a:noAutofit/>
          </a:bodyPr>
          <a:lstStyle>
            <a:lvl1pPr marL="0" indent="0">
              <a:buNone/>
              <a:defRPr sz="1800" b="0">
                <a:solidFill>
                  <a:srgbClr val="00009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2" name="Picture Placeholder 2"/>
          <p:cNvSpPr>
            <a:spLocks noGrp="1" noChangeAspect="1"/>
          </p:cNvSpPr>
          <p:nvPr>
            <p:ph type="pic" idx="22"/>
          </p:nvPr>
        </p:nvSpPr>
        <p:spPr>
          <a:xfrm>
            <a:off x="6122274"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20"/>
          </p:nvPr>
        </p:nvSpPr>
        <p:spPr>
          <a:xfrm>
            <a:off x="5987081" y="5109104"/>
            <a:ext cx="2288322"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43" name="Straight Connector 42"/>
          <p:cNvCxnSpPr/>
          <p:nvPr/>
        </p:nvCxnSpPr>
        <p:spPr>
          <a:xfrm>
            <a:off x="3304373" y="2569636"/>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2569636"/>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18" name="Date Placeholder 6"/>
          <p:cNvSpPr>
            <a:spLocks noGrp="1"/>
          </p:cNvSpPr>
          <p:nvPr>
            <p:ph type="dt" sz="half" idx="10"/>
          </p:nvPr>
        </p:nvSpPr>
        <p:spPr>
          <a:xfrm>
            <a:off x="8139504" y="6578600"/>
            <a:ext cx="742949" cy="240803"/>
          </a:xfrm>
        </p:spPr>
        <p:txBody>
          <a:bodyPr/>
          <a:lstStyle/>
          <a:p>
            <a:fld id="{98E1F73C-DF26-4737-8DE6-7AE32BD19630}" type="datetime1">
              <a:rPr lang="en-GB" smtClean="0"/>
              <a:t>30/03/2020</a:t>
            </a:fld>
            <a:endParaRPr lang="en-US" dirty="0"/>
          </a:p>
        </p:txBody>
      </p:sp>
      <p:sp>
        <p:nvSpPr>
          <p:cNvPr id="20" name="Footer Placeholder 7"/>
          <p:cNvSpPr>
            <a:spLocks noGrp="1"/>
          </p:cNvSpPr>
          <p:nvPr>
            <p:ph type="ftr" sz="quarter" idx="11"/>
          </p:nvPr>
        </p:nvSpPr>
        <p:spPr>
          <a:xfrm>
            <a:off x="124203" y="6578600"/>
            <a:ext cx="2894846" cy="241796"/>
          </a:xfrm>
        </p:spPr>
        <p:txBody>
          <a:bodyPr/>
          <a:lstStyle/>
          <a:p>
            <a:r>
              <a:rPr lang="en-US" smtClean="0"/>
              <a:t>www.safeguardingcambspeterborough.org.uk</a:t>
            </a:r>
            <a:endParaRPr lang="en-US" dirty="0"/>
          </a:p>
        </p:txBody>
      </p:sp>
    </p:spTree>
    <p:extLst>
      <p:ext uri="{BB962C8B-B14F-4D97-AF65-F5344CB8AC3E}">
        <p14:creationId xmlns:p14="http://schemas.microsoft.com/office/powerpoint/2010/main" val="1590581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1" y="0"/>
            <a:ext cx="9294668" cy="6858000"/>
            <a:chOff x="0" y="0"/>
            <a:chExt cx="12392890" cy="6858000"/>
          </a:xfrm>
        </p:grpSpPr>
        <p:sp>
          <p:nvSpPr>
            <p:cNvPr id="7" name="Rectangle 6"/>
            <p:cNvSpPr/>
            <p:nvPr/>
          </p:nvSpPr>
          <p:spPr>
            <a:xfrm>
              <a:off x="0" y="0"/>
              <a:ext cx="12192000" cy="68580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7186423" y="1833719"/>
              <a:ext cx="520646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0" y="1866404"/>
              <a:ext cx="12192000" cy="4991595"/>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grpSp>
      <p:sp>
        <p:nvSpPr>
          <p:cNvPr id="2" name="Title Placeholder 1"/>
          <p:cNvSpPr>
            <a:spLocks noGrp="1"/>
          </p:cNvSpPr>
          <p:nvPr>
            <p:ph type="title"/>
          </p:nvPr>
        </p:nvSpPr>
        <p:spPr bwMode="gray">
          <a:xfrm>
            <a:off x="866217" y="973668"/>
            <a:ext cx="6571060"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217" y="2603500"/>
            <a:ext cx="6571060" cy="34163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139504" y="6578600"/>
            <a:ext cx="742949" cy="240803"/>
          </a:xfrm>
          <a:prstGeom prst="rect">
            <a:avLst/>
          </a:prstGeom>
        </p:spPr>
        <p:txBody>
          <a:bodyPr vert="horz" lIns="91440" tIns="45720" rIns="91440" bIns="45720" rtlCol="0" anchor="ctr"/>
          <a:lstStyle>
            <a:lvl1pPr algn="r">
              <a:defRPr sz="750" b="1" i="0">
                <a:solidFill>
                  <a:srgbClr val="000099"/>
                </a:solidFill>
              </a:defRPr>
            </a:lvl1pPr>
          </a:lstStyle>
          <a:p>
            <a:fld id="{AA3066A0-43EC-453F-ADE2-E4497876202D}" type="datetime1">
              <a:rPr lang="en-GB" smtClean="0"/>
              <a:pPr/>
              <a:t>30/03/2020</a:t>
            </a:fld>
            <a:endParaRPr lang="en-GB" dirty="0"/>
          </a:p>
        </p:txBody>
      </p:sp>
      <p:sp>
        <p:nvSpPr>
          <p:cNvPr id="5" name="Footer Placeholder 4"/>
          <p:cNvSpPr>
            <a:spLocks noGrp="1"/>
          </p:cNvSpPr>
          <p:nvPr>
            <p:ph type="ftr" sz="quarter" idx="3"/>
          </p:nvPr>
        </p:nvSpPr>
        <p:spPr>
          <a:xfrm>
            <a:off x="124203" y="6578600"/>
            <a:ext cx="2894846" cy="241796"/>
          </a:xfrm>
          <a:prstGeom prst="rect">
            <a:avLst/>
          </a:prstGeom>
        </p:spPr>
        <p:txBody>
          <a:bodyPr vert="horz" lIns="91440" tIns="45720" rIns="91440" bIns="45720" rtlCol="0" anchor="ctr"/>
          <a:lstStyle>
            <a:lvl1pPr algn="ctr">
              <a:defRPr sz="750" b="1" i="0">
                <a:solidFill>
                  <a:srgbClr val="000099"/>
                </a:solidFill>
              </a:defRPr>
            </a:lvl1pPr>
          </a:lstStyle>
          <a:p>
            <a:r>
              <a:rPr lang="en-US" dirty="0" smtClean="0"/>
              <a:t>www.safeguardingcambspeterborough.org.uk</a:t>
            </a:r>
            <a:endParaRPr lang="en-GB" dirty="0"/>
          </a:p>
        </p:txBody>
      </p:sp>
      <p:pic>
        <p:nvPicPr>
          <p:cNvPr id="9"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89830" y="152364"/>
            <a:ext cx="1042299" cy="1055220"/>
          </a:xfrm>
          <a:prstGeom prst="rect">
            <a:avLst/>
          </a:prstGeom>
        </p:spPr>
      </p:pic>
    </p:spTree>
    <p:extLst>
      <p:ext uri="{BB962C8B-B14F-4D97-AF65-F5344CB8AC3E}">
        <p14:creationId xmlns:p14="http://schemas.microsoft.com/office/powerpoint/2010/main" val="1669173437"/>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30" r:id="rId3"/>
    <p:sldLayoutId id="2147483831" r:id="rId4"/>
    <p:sldLayoutId id="2147483832" r:id="rId5"/>
    <p:sldLayoutId id="2147483837" r:id="rId6"/>
    <p:sldLayoutId id="2147483838" r:id="rId7"/>
    <p:sldLayoutId id="2147483840" r:id="rId8"/>
    <p:sldLayoutId id="2147483841" r:id="rId9"/>
    <p:sldLayoutId id="2147483836" r:id="rId10"/>
  </p:sldLayoutIdLst>
  <p:hf sldNum="0" hd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rgbClr val="000099"/>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rgbClr val="000099"/>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rgbClr val="000099"/>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rgbClr val="000099"/>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rgbClr val="000099"/>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1" y="0"/>
            <a:ext cx="9294668" cy="6858000"/>
            <a:chOff x="0" y="0"/>
            <a:chExt cx="12392890" cy="6858000"/>
          </a:xfrm>
        </p:grpSpPr>
        <p:sp>
          <p:nvSpPr>
            <p:cNvPr id="7" name="Rectangle 6"/>
            <p:cNvSpPr/>
            <p:nvPr/>
          </p:nvSpPr>
          <p:spPr>
            <a:xfrm>
              <a:off x="0" y="0"/>
              <a:ext cx="12192000" cy="68580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7186423" y="1833719"/>
              <a:ext cx="520646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0" y="1866404"/>
              <a:ext cx="12192000" cy="4991595"/>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grpSp>
      <p:sp>
        <p:nvSpPr>
          <p:cNvPr id="2" name="Title Placeholder 1"/>
          <p:cNvSpPr>
            <a:spLocks noGrp="1"/>
          </p:cNvSpPr>
          <p:nvPr>
            <p:ph type="title"/>
          </p:nvPr>
        </p:nvSpPr>
        <p:spPr bwMode="gray">
          <a:xfrm>
            <a:off x="866217" y="973668"/>
            <a:ext cx="6571060"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217" y="2603500"/>
            <a:ext cx="6571060"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139505" y="6578602"/>
            <a:ext cx="742949" cy="240803"/>
          </a:xfrm>
          <a:prstGeom prst="rect">
            <a:avLst/>
          </a:prstGeom>
        </p:spPr>
        <p:txBody>
          <a:bodyPr vert="horz" lIns="91440" tIns="45720" rIns="91440" bIns="45720" rtlCol="0" anchor="ctr"/>
          <a:lstStyle>
            <a:lvl1pPr algn="r">
              <a:defRPr sz="563" b="1" i="0">
                <a:solidFill>
                  <a:srgbClr val="000099"/>
                </a:solidFill>
              </a:defRPr>
            </a:lvl1pPr>
          </a:lstStyle>
          <a:p>
            <a:fld id="{4586D2D3-FDEB-4BE0-8F74-BF04D369A8C3}" type="datetimeFigureOut">
              <a:rPr lang="en-GB" smtClean="0"/>
              <a:pPr/>
              <a:t>30/03/2020</a:t>
            </a:fld>
            <a:endParaRPr lang="en-GB"/>
          </a:p>
        </p:txBody>
      </p:sp>
      <p:sp>
        <p:nvSpPr>
          <p:cNvPr id="5" name="Footer Placeholder 4"/>
          <p:cNvSpPr>
            <a:spLocks noGrp="1"/>
          </p:cNvSpPr>
          <p:nvPr>
            <p:ph type="ftr" sz="quarter" idx="3"/>
          </p:nvPr>
        </p:nvSpPr>
        <p:spPr>
          <a:xfrm>
            <a:off x="124204" y="6578600"/>
            <a:ext cx="2894846" cy="241796"/>
          </a:xfrm>
          <a:prstGeom prst="rect">
            <a:avLst/>
          </a:prstGeom>
        </p:spPr>
        <p:txBody>
          <a:bodyPr vert="horz" lIns="91440" tIns="45720" rIns="91440" bIns="45720" rtlCol="0" anchor="ctr"/>
          <a:lstStyle>
            <a:lvl1pPr algn="ctr">
              <a:defRPr sz="563" b="1" i="0">
                <a:solidFill>
                  <a:srgbClr val="000099"/>
                </a:solidFill>
              </a:defRPr>
            </a:lvl1pPr>
          </a:lstStyle>
          <a:p>
            <a:endParaRPr lang="en-GB"/>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89830" y="152366"/>
            <a:ext cx="1042299" cy="1055220"/>
          </a:xfrm>
          <a:prstGeom prst="rect">
            <a:avLst/>
          </a:prstGeom>
        </p:spPr>
      </p:pic>
    </p:spTree>
    <p:extLst>
      <p:ext uri="{BB962C8B-B14F-4D97-AF65-F5344CB8AC3E}">
        <p14:creationId xmlns:p14="http://schemas.microsoft.com/office/powerpoint/2010/main" val="2809708835"/>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l" defTabSz="257175" rtl="0" eaLnBrk="1" latinLnBrk="0" hangingPunct="1">
        <a:spcBef>
          <a:spcPct val="0"/>
        </a:spcBef>
        <a:buNone/>
        <a:defRPr sz="2025"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92881" indent="-192881" algn="l" defTabSz="257175" rtl="0" eaLnBrk="1" latinLnBrk="0" hangingPunct="1">
        <a:spcBef>
          <a:spcPts val="563"/>
        </a:spcBef>
        <a:spcAft>
          <a:spcPts val="0"/>
        </a:spcAft>
        <a:buClr>
          <a:srgbClr val="000099"/>
        </a:buClr>
        <a:buSzPct val="80000"/>
        <a:buFont typeface="Wingdings 3" charset="2"/>
        <a:buChar char=""/>
        <a:defRPr sz="1013" b="0" i="0" kern="1200">
          <a:solidFill>
            <a:schemeClr val="tx1">
              <a:lumMod val="75000"/>
              <a:lumOff val="25000"/>
            </a:schemeClr>
          </a:solidFill>
          <a:latin typeface="+mn-lt"/>
          <a:ea typeface="+mn-ea"/>
          <a:cs typeface="+mn-cs"/>
        </a:defRPr>
      </a:lvl1pPr>
      <a:lvl2pPr marL="417910" indent="-160735" algn="l" defTabSz="257175" rtl="0" eaLnBrk="1" latinLnBrk="0" hangingPunct="1">
        <a:spcBef>
          <a:spcPts val="563"/>
        </a:spcBef>
        <a:spcAft>
          <a:spcPts val="0"/>
        </a:spcAft>
        <a:buClr>
          <a:srgbClr val="000099"/>
        </a:buClr>
        <a:buSzPct val="80000"/>
        <a:buFont typeface="Wingdings 3" charset="2"/>
        <a:buChar char=""/>
        <a:defRPr sz="900" b="0" i="0" kern="1200">
          <a:solidFill>
            <a:schemeClr val="tx1">
              <a:lumMod val="75000"/>
              <a:lumOff val="25000"/>
            </a:schemeClr>
          </a:solidFill>
          <a:latin typeface="+mn-lt"/>
          <a:ea typeface="+mn-ea"/>
          <a:cs typeface="+mn-cs"/>
        </a:defRPr>
      </a:lvl2pPr>
      <a:lvl3pPr marL="642938" indent="-128588" algn="l" defTabSz="257175" rtl="0" eaLnBrk="1" latinLnBrk="0" hangingPunct="1">
        <a:spcBef>
          <a:spcPts val="563"/>
        </a:spcBef>
        <a:spcAft>
          <a:spcPts val="0"/>
        </a:spcAft>
        <a:buClr>
          <a:srgbClr val="000099"/>
        </a:buClr>
        <a:buSzPct val="80000"/>
        <a:buFont typeface="Wingdings 3" charset="2"/>
        <a:buChar char=""/>
        <a:defRPr sz="788" b="0" i="0" kern="1200">
          <a:solidFill>
            <a:schemeClr val="tx1">
              <a:lumMod val="75000"/>
              <a:lumOff val="25000"/>
            </a:schemeClr>
          </a:solidFill>
          <a:latin typeface="+mn-lt"/>
          <a:ea typeface="+mn-ea"/>
          <a:cs typeface="+mn-cs"/>
        </a:defRPr>
      </a:lvl3pPr>
      <a:lvl4pPr marL="900113" indent="-128588" algn="l" defTabSz="257175" rtl="0" eaLnBrk="1" latinLnBrk="0" hangingPunct="1">
        <a:spcBef>
          <a:spcPts val="563"/>
        </a:spcBef>
        <a:spcAft>
          <a:spcPts val="0"/>
        </a:spcAft>
        <a:buClr>
          <a:srgbClr val="000099"/>
        </a:buClr>
        <a:buSzPct val="80000"/>
        <a:buFont typeface="Wingdings 3" charset="2"/>
        <a:buChar char=""/>
        <a:defRPr sz="675" b="0" i="0" kern="1200">
          <a:solidFill>
            <a:schemeClr val="tx1">
              <a:lumMod val="75000"/>
              <a:lumOff val="25000"/>
            </a:schemeClr>
          </a:solidFill>
          <a:latin typeface="+mn-lt"/>
          <a:ea typeface="+mn-ea"/>
          <a:cs typeface="+mn-cs"/>
        </a:defRPr>
      </a:lvl4pPr>
      <a:lvl5pPr marL="1157288" indent="-128588" algn="l" defTabSz="257175" rtl="0" eaLnBrk="1" latinLnBrk="0" hangingPunct="1">
        <a:spcBef>
          <a:spcPts val="563"/>
        </a:spcBef>
        <a:spcAft>
          <a:spcPts val="0"/>
        </a:spcAft>
        <a:buClr>
          <a:srgbClr val="000099"/>
        </a:buClr>
        <a:buSzPct val="80000"/>
        <a:buFont typeface="Wingdings 3" charset="2"/>
        <a:buChar char=""/>
        <a:defRPr sz="675" b="0" i="0" kern="1200">
          <a:solidFill>
            <a:schemeClr val="tx1">
              <a:lumMod val="75000"/>
              <a:lumOff val="25000"/>
            </a:schemeClr>
          </a:solidFill>
          <a:latin typeface="+mn-lt"/>
          <a:ea typeface="+mn-ea"/>
          <a:cs typeface="+mn-cs"/>
        </a:defRPr>
      </a:lvl5pPr>
      <a:lvl6pPr marL="1414463" indent="-128588" algn="l" defTabSz="257175" rtl="0" eaLnBrk="1" latinLnBrk="0" hangingPunct="1">
        <a:spcBef>
          <a:spcPts val="563"/>
        </a:spcBef>
        <a:spcAft>
          <a:spcPts val="0"/>
        </a:spcAft>
        <a:buClr>
          <a:schemeClr val="accent1"/>
        </a:buClr>
        <a:buSzPct val="80000"/>
        <a:buFont typeface="Wingdings 3" charset="2"/>
        <a:buChar char=""/>
        <a:defRPr sz="675" b="0" i="0" kern="1200">
          <a:solidFill>
            <a:schemeClr val="tx1">
              <a:lumMod val="75000"/>
              <a:lumOff val="25000"/>
            </a:schemeClr>
          </a:solidFill>
          <a:latin typeface="+mn-lt"/>
          <a:ea typeface="+mn-ea"/>
          <a:cs typeface="+mn-cs"/>
        </a:defRPr>
      </a:lvl6pPr>
      <a:lvl7pPr marL="1671638" indent="-128588" algn="l" defTabSz="257175" rtl="0" eaLnBrk="1" latinLnBrk="0" hangingPunct="1">
        <a:spcBef>
          <a:spcPts val="563"/>
        </a:spcBef>
        <a:spcAft>
          <a:spcPts val="0"/>
        </a:spcAft>
        <a:buClr>
          <a:schemeClr val="accent1"/>
        </a:buClr>
        <a:buSzPct val="80000"/>
        <a:buFont typeface="Wingdings 3" charset="2"/>
        <a:buChar char=""/>
        <a:defRPr sz="675" b="0" i="0" kern="1200">
          <a:solidFill>
            <a:schemeClr val="tx1">
              <a:lumMod val="75000"/>
              <a:lumOff val="25000"/>
            </a:schemeClr>
          </a:solidFill>
          <a:latin typeface="+mn-lt"/>
          <a:ea typeface="+mn-ea"/>
          <a:cs typeface="+mn-cs"/>
        </a:defRPr>
      </a:lvl7pPr>
      <a:lvl8pPr marL="1928813" indent="-128588" algn="l" defTabSz="257175" rtl="0" eaLnBrk="1" latinLnBrk="0" hangingPunct="1">
        <a:spcBef>
          <a:spcPts val="563"/>
        </a:spcBef>
        <a:spcAft>
          <a:spcPts val="0"/>
        </a:spcAft>
        <a:buClr>
          <a:schemeClr val="accent1"/>
        </a:buClr>
        <a:buSzPct val="80000"/>
        <a:buFont typeface="Wingdings 3" charset="2"/>
        <a:buChar char=""/>
        <a:defRPr sz="675" b="0" i="0" kern="1200">
          <a:solidFill>
            <a:schemeClr val="tx1">
              <a:lumMod val="75000"/>
              <a:lumOff val="25000"/>
            </a:schemeClr>
          </a:solidFill>
          <a:latin typeface="+mn-lt"/>
          <a:ea typeface="+mn-ea"/>
          <a:cs typeface="+mn-cs"/>
        </a:defRPr>
      </a:lvl8pPr>
      <a:lvl9pPr marL="2185988" indent="-128588" algn="l" defTabSz="257175" rtl="0" eaLnBrk="1" latinLnBrk="0" hangingPunct="1">
        <a:spcBef>
          <a:spcPts val="563"/>
        </a:spcBef>
        <a:spcAft>
          <a:spcPts val="0"/>
        </a:spcAft>
        <a:buClr>
          <a:schemeClr val="accent1"/>
        </a:buClr>
        <a:buSzPct val="80000"/>
        <a:buFont typeface="Wingdings 3" charset="2"/>
        <a:buChar char=""/>
        <a:defRPr sz="675" b="0" i="0" kern="1200">
          <a:solidFill>
            <a:schemeClr val="tx1">
              <a:lumMod val="75000"/>
              <a:lumOff val="25000"/>
            </a:schemeClr>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hyperlink" Target="mailto:earlyhelp@peterborough.gov.uk"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hyperlink" Target="mailto:early.helphub@cambridgeshire.gov.uk"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safeguardingcambspeterborough.org.uk/children-board/reporting-concerns/"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1.tmp"/></Relationships>
</file>

<file path=ppt/slides/_rels/slide24.xml.rels><?xml version="1.0" encoding="UTF-8" standalone="yes"?>
<Relationships xmlns="http://schemas.openxmlformats.org/package/2006/relationships"><Relationship Id="rId3" Type="http://schemas.openxmlformats.org/officeDocument/2006/relationships/hyperlink" Target="http://www.safeguardingcambspeterborough.org.uk/wp-content/uploads/2019/02/Safeguarding-Children-Referral-Form.docx"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hyperlink" Target="mailto:ReferralCentre.Children@cambridgeshire.gov.uk"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www.childline.org.uk/info-advice/your-feelings/anxiety-stress-panic/worries-about-the-world/coronaviru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https://www.nationaldahelpline.org.uk/Contact-us"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hyperlink" Target="https://mensadviceline.org.uk/" TargetMode="External"/><Relationship Id="rId4" Type="http://schemas.openxmlformats.org/officeDocument/2006/relationships/hyperlink" Target="https://chat.womensaid.org.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rapecrisis.org.uk/"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hyperlink" Target="https://www.theelmssarc.org/"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hyperlink" Target="https://www.gov.uk/government/publications/care-act-statutory-guidance/care-and-support-statutory-guidance" TargetMode="External"/><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www.safeguardingcambspeterborough.org.uk/wp-content/uploads/2018/11/CPSAB-Multi-agency-Safeguarding-Adults-Procedures.pdf#page=7" TargetMode="External"/><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hyperlink" Target="https://www.scie.org.uk/safeguarding/adults/introduction/types-and-indicators-of-abuse"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caringtogether.org/coronavirus-covid-19" TargetMode="External"/><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8" Type="http://schemas.openxmlformats.org/officeDocument/2006/relationships/hyperlink" Target="http://www.safeguardingpeterborough.org.uk/adults-board/information-for-professionals/cpsabprocedures/"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1.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7" Type="http://schemas.openxmlformats.org/officeDocument/2006/relationships/hyperlink" Target="https://www.safeguardingcambspeterborough.org.uk/adults-board/reporting-a-concern/" TargetMode="Externa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53.xml.rels><?xml version="1.0" encoding="UTF-8" standalone="yes"?>
<Relationships xmlns="http://schemas.openxmlformats.org/package/2006/relationships"><Relationship Id="rId3" Type="http://schemas.openxmlformats.org/officeDocument/2006/relationships/hyperlink" Target="mailto:referral.centre-adults@cambridgeshire.gov.uk" TargetMode="External"/><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hyperlink" Target="mailto:adultsocialcare@peterborough.gov.uk"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image" Target="../media/image8.png"/><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Arial" panose="020B0604020202020204" pitchFamily="34" charset="0"/>
                <a:cs typeface="Arial" panose="020B0604020202020204" pitchFamily="34" charset="0"/>
              </a:rPr>
              <a:t>Safeguarding for community volunteers</a:t>
            </a:r>
            <a:endParaRPr lang="en-GB"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endParaRPr lang="en-GB"/>
          </a:p>
        </p:txBody>
      </p:sp>
      <p:sp>
        <p:nvSpPr>
          <p:cNvPr id="4" name="Footer Placeholder 3"/>
          <p:cNvSpPr>
            <a:spLocks noGrp="1"/>
          </p:cNvSpPr>
          <p:nvPr>
            <p:ph type="ftr" sz="quarter" idx="11"/>
          </p:nvPr>
        </p:nvSpPr>
        <p:spPr/>
        <p:txBody>
          <a:bodyPr/>
          <a:lstStyle/>
          <a:p>
            <a:pPr algn="ctr"/>
            <a:r>
              <a:rPr lang="en-US" smtClean="0"/>
              <a:t>www.safeguardingcambspeterborough.org.uk</a:t>
            </a:r>
            <a:endParaRPr lang="en-US" dirty="0"/>
          </a:p>
        </p:txBody>
      </p:sp>
    </p:spTree>
    <p:extLst>
      <p:ext uri="{BB962C8B-B14F-4D97-AF65-F5344CB8AC3E}">
        <p14:creationId xmlns:p14="http://schemas.microsoft.com/office/powerpoint/2010/main" val="2066353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4" descr="MC900349131[1]"/>
          <p:cNvPicPr>
            <a:picLocks noChangeAspect="1" noChangeArrowheads="1"/>
          </p:cNvPicPr>
          <p:nvPr/>
        </p:nvPicPr>
        <p:blipFill>
          <a:blip r:embed="rId3"/>
          <a:srcRect/>
          <a:stretch>
            <a:fillRect/>
          </a:stretch>
        </p:blipFill>
        <p:spPr bwMode="auto">
          <a:xfrm>
            <a:off x="3428406" y="1715103"/>
            <a:ext cx="2806303" cy="3942160"/>
          </a:xfrm>
          <a:prstGeom prst="rect">
            <a:avLst/>
          </a:prstGeom>
          <a:noFill/>
          <a:ln w="9525">
            <a:noFill/>
            <a:miter lim="800000"/>
            <a:headEnd/>
            <a:tailEnd/>
          </a:ln>
        </p:spPr>
      </p:pic>
      <p:sp>
        <p:nvSpPr>
          <p:cNvPr id="50178" name="Text Box 6"/>
          <p:cNvSpPr txBox="1">
            <a:spLocks noChangeArrowheads="1"/>
          </p:cNvSpPr>
          <p:nvPr/>
        </p:nvSpPr>
        <p:spPr bwMode="auto">
          <a:xfrm>
            <a:off x="1277542" y="944167"/>
            <a:ext cx="6588919" cy="461665"/>
          </a:xfrm>
          <a:prstGeom prst="rect">
            <a:avLst/>
          </a:prstGeom>
          <a:noFill/>
          <a:ln w="9525">
            <a:noFill/>
            <a:miter lim="800000"/>
            <a:headEnd/>
            <a:tailEnd/>
          </a:ln>
        </p:spPr>
        <p:txBody>
          <a:bodyPr>
            <a:spAutoFit/>
          </a:bodyPr>
          <a:lstStyle/>
          <a:p>
            <a:pPr algn="ctr">
              <a:spcBef>
                <a:spcPct val="50000"/>
              </a:spcBef>
            </a:pPr>
            <a:r>
              <a:rPr lang="en-GB" sz="2400" dirty="0">
                <a:solidFill>
                  <a:prstClr val="white"/>
                </a:solidFill>
              </a:rPr>
              <a:t>Common sites for accidental injury</a:t>
            </a:r>
          </a:p>
        </p:txBody>
      </p:sp>
      <p:sp>
        <p:nvSpPr>
          <p:cNvPr id="50179" name="Line 8"/>
          <p:cNvSpPr>
            <a:spLocks noChangeShapeType="1"/>
          </p:cNvSpPr>
          <p:nvPr/>
        </p:nvSpPr>
        <p:spPr bwMode="auto">
          <a:xfrm flipV="1">
            <a:off x="2519363" y="2564606"/>
            <a:ext cx="1296591" cy="48816"/>
          </a:xfrm>
          <a:prstGeom prst="line">
            <a:avLst/>
          </a:prstGeom>
          <a:noFill/>
          <a:ln w="9525">
            <a:solidFill>
              <a:schemeClr val="tx1"/>
            </a:solidFill>
            <a:round/>
            <a:headEnd/>
            <a:tailEnd type="triangle" w="med" len="med"/>
          </a:ln>
        </p:spPr>
        <p:txBody>
          <a:bodyPr/>
          <a:lstStyle/>
          <a:p>
            <a:endParaRPr lang="en-US" sz="1350">
              <a:solidFill>
                <a:prstClr val="black"/>
              </a:solidFill>
            </a:endParaRPr>
          </a:p>
        </p:txBody>
      </p:sp>
      <p:sp>
        <p:nvSpPr>
          <p:cNvPr id="50180" name="Line 9"/>
          <p:cNvSpPr>
            <a:spLocks noChangeShapeType="1"/>
          </p:cNvSpPr>
          <p:nvPr/>
        </p:nvSpPr>
        <p:spPr bwMode="auto">
          <a:xfrm>
            <a:off x="2357437" y="2943226"/>
            <a:ext cx="1728788" cy="107156"/>
          </a:xfrm>
          <a:prstGeom prst="line">
            <a:avLst/>
          </a:prstGeom>
          <a:noFill/>
          <a:ln w="9525">
            <a:solidFill>
              <a:schemeClr val="tx1"/>
            </a:solidFill>
            <a:round/>
            <a:headEnd/>
            <a:tailEnd type="triangle" w="med" len="med"/>
          </a:ln>
        </p:spPr>
        <p:txBody>
          <a:bodyPr/>
          <a:lstStyle/>
          <a:p>
            <a:endParaRPr lang="en-US" sz="1350">
              <a:solidFill>
                <a:prstClr val="black"/>
              </a:solidFill>
            </a:endParaRPr>
          </a:p>
        </p:txBody>
      </p:sp>
      <p:sp>
        <p:nvSpPr>
          <p:cNvPr id="50181" name="Line 10"/>
          <p:cNvSpPr>
            <a:spLocks noChangeShapeType="1"/>
          </p:cNvSpPr>
          <p:nvPr/>
        </p:nvSpPr>
        <p:spPr bwMode="auto">
          <a:xfrm flipV="1">
            <a:off x="2303861" y="3375424"/>
            <a:ext cx="1835944" cy="107156"/>
          </a:xfrm>
          <a:prstGeom prst="line">
            <a:avLst/>
          </a:prstGeom>
          <a:noFill/>
          <a:ln w="9525">
            <a:solidFill>
              <a:schemeClr val="tx1"/>
            </a:solidFill>
            <a:round/>
            <a:headEnd/>
            <a:tailEnd type="triangle" w="med" len="med"/>
          </a:ln>
        </p:spPr>
        <p:txBody>
          <a:bodyPr/>
          <a:lstStyle/>
          <a:p>
            <a:endParaRPr lang="en-US" sz="1350">
              <a:solidFill>
                <a:prstClr val="black"/>
              </a:solidFill>
            </a:endParaRPr>
          </a:p>
        </p:txBody>
      </p:sp>
      <p:sp>
        <p:nvSpPr>
          <p:cNvPr id="50182" name="Line 12"/>
          <p:cNvSpPr>
            <a:spLocks noChangeShapeType="1"/>
          </p:cNvSpPr>
          <p:nvPr/>
        </p:nvSpPr>
        <p:spPr bwMode="auto">
          <a:xfrm flipH="1">
            <a:off x="5166123" y="3590925"/>
            <a:ext cx="1835944" cy="53579"/>
          </a:xfrm>
          <a:prstGeom prst="line">
            <a:avLst/>
          </a:prstGeom>
          <a:noFill/>
          <a:ln w="9525">
            <a:solidFill>
              <a:schemeClr val="tx1"/>
            </a:solidFill>
            <a:round/>
            <a:headEnd/>
            <a:tailEnd type="triangle" w="med" len="med"/>
          </a:ln>
        </p:spPr>
        <p:txBody>
          <a:bodyPr/>
          <a:lstStyle/>
          <a:p>
            <a:endParaRPr lang="en-US" sz="1350">
              <a:solidFill>
                <a:prstClr val="black"/>
              </a:solidFill>
            </a:endParaRPr>
          </a:p>
        </p:txBody>
      </p:sp>
      <p:sp>
        <p:nvSpPr>
          <p:cNvPr id="50183" name="Line 13"/>
          <p:cNvSpPr>
            <a:spLocks noChangeShapeType="1"/>
          </p:cNvSpPr>
          <p:nvPr/>
        </p:nvSpPr>
        <p:spPr bwMode="auto">
          <a:xfrm flipH="1">
            <a:off x="5543551" y="4076700"/>
            <a:ext cx="1350169" cy="0"/>
          </a:xfrm>
          <a:prstGeom prst="line">
            <a:avLst/>
          </a:prstGeom>
          <a:noFill/>
          <a:ln w="9525">
            <a:solidFill>
              <a:schemeClr val="tx1"/>
            </a:solidFill>
            <a:round/>
            <a:headEnd/>
            <a:tailEnd type="triangle" w="med" len="med"/>
          </a:ln>
        </p:spPr>
        <p:txBody>
          <a:bodyPr/>
          <a:lstStyle/>
          <a:p>
            <a:endParaRPr lang="en-US" sz="1350">
              <a:solidFill>
                <a:prstClr val="black"/>
              </a:solidFill>
            </a:endParaRPr>
          </a:p>
        </p:txBody>
      </p:sp>
      <p:sp>
        <p:nvSpPr>
          <p:cNvPr id="50184" name="Line 14"/>
          <p:cNvSpPr>
            <a:spLocks noChangeShapeType="1"/>
          </p:cNvSpPr>
          <p:nvPr/>
        </p:nvSpPr>
        <p:spPr bwMode="auto">
          <a:xfrm flipH="1" flipV="1">
            <a:off x="5381625" y="4400551"/>
            <a:ext cx="1458516" cy="108347"/>
          </a:xfrm>
          <a:prstGeom prst="line">
            <a:avLst/>
          </a:prstGeom>
          <a:noFill/>
          <a:ln w="9525">
            <a:solidFill>
              <a:schemeClr val="tx1"/>
            </a:solidFill>
            <a:round/>
            <a:headEnd/>
            <a:tailEnd type="triangle" w="med" len="med"/>
          </a:ln>
        </p:spPr>
        <p:txBody>
          <a:bodyPr/>
          <a:lstStyle/>
          <a:p>
            <a:endParaRPr lang="en-US" sz="1350">
              <a:solidFill>
                <a:prstClr val="black"/>
              </a:solidFill>
            </a:endParaRPr>
          </a:p>
        </p:txBody>
      </p:sp>
      <p:sp>
        <p:nvSpPr>
          <p:cNvPr id="50185" name="Line 15"/>
          <p:cNvSpPr>
            <a:spLocks noChangeShapeType="1"/>
          </p:cNvSpPr>
          <p:nvPr/>
        </p:nvSpPr>
        <p:spPr bwMode="auto">
          <a:xfrm>
            <a:off x="2357438" y="4400550"/>
            <a:ext cx="1782366" cy="0"/>
          </a:xfrm>
          <a:prstGeom prst="line">
            <a:avLst/>
          </a:prstGeom>
          <a:noFill/>
          <a:ln w="9525">
            <a:solidFill>
              <a:schemeClr val="tx1"/>
            </a:solidFill>
            <a:round/>
            <a:headEnd/>
            <a:tailEnd type="triangle" w="med" len="med"/>
          </a:ln>
        </p:spPr>
        <p:txBody>
          <a:bodyPr/>
          <a:lstStyle/>
          <a:p>
            <a:endParaRPr lang="en-US" sz="1350">
              <a:solidFill>
                <a:prstClr val="black"/>
              </a:solidFill>
            </a:endParaRPr>
          </a:p>
        </p:txBody>
      </p:sp>
      <p:sp>
        <p:nvSpPr>
          <p:cNvPr id="50186" name="Line 16"/>
          <p:cNvSpPr>
            <a:spLocks noChangeShapeType="1"/>
          </p:cNvSpPr>
          <p:nvPr/>
        </p:nvSpPr>
        <p:spPr bwMode="auto">
          <a:xfrm>
            <a:off x="2519363" y="4832748"/>
            <a:ext cx="1782366" cy="216694"/>
          </a:xfrm>
          <a:prstGeom prst="line">
            <a:avLst/>
          </a:prstGeom>
          <a:noFill/>
          <a:ln w="9525">
            <a:solidFill>
              <a:schemeClr val="tx1"/>
            </a:solidFill>
            <a:round/>
            <a:headEnd/>
            <a:tailEnd type="triangle" w="med" len="med"/>
          </a:ln>
        </p:spPr>
        <p:txBody>
          <a:bodyPr/>
          <a:lstStyle/>
          <a:p>
            <a:endParaRPr lang="en-US" sz="1350">
              <a:solidFill>
                <a:prstClr val="black"/>
              </a:solidFill>
            </a:endParaRPr>
          </a:p>
        </p:txBody>
      </p:sp>
      <p:sp>
        <p:nvSpPr>
          <p:cNvPr id="50187" name="Line 17"/>
          <p:cNvSpPr>
            <a:spLocks noChangeShapeType="1"/>
          </p:cNvSpPr>
          <p:nvPr/>
        </p:nvSpPr>
        <p:spPr bwMode="auto">
          <a:xfrm flipH="1">
            <a:off x="5166123" y="5103020"/>
            <a:ext cx="1512094" cy="54769"/>
          </a:xfrm>
          <a:prstGeom prst="line">
            <a:avLst/>
          </a:prstGeom>
          <a:noFill/>
          <a:ln w="9525">
            <a:solidFill>
              <a:schemeClr val="tx1"/>
            </a:solidFill>
            <a:round/>
            <a:headEnd/>
            <a:tailEnd type="triangle" w="med" len="med"/>
          </a:ln>
        </p:spPr>
        <p:txBody>
          <a:bodyPr/>
          <a:lstStyle/>
          <a:p>
            <a:endParaRPr lang="en-US" sz="1350">
              <a:solidFill>
                <a:prstClr val="black"/>
              </a:solidFill>
            </a:endParaRPr>
          </a:p>
        </p:txBody>
      </p:sp>
      <p:sp>
        <p:nvSpPr>
          <p:cNvPr id="50188" name="Line 18"/>
          <p:cNvSpPr>
            <a:spLocks noChangeShapeType="1"/>
          </p:cNvSpPr>
          <p:nvPr/>
        </p:nvSpPr>
        <p:spPr bwMode="auto">
          <a:xfrm>
            <a:off x="2412207" y="3914776"/>
            <a:ext cx="2159794" cy="54769"/>
          </a:xfrm>
          <a:prstGeom prst="line">
            <a:avLst/>
          </a:prstGeom>
          <a:noFill/>
          <a:ln w="9525">
            <a:solidFill>
              <a:schemeClr val="tx1"/>
            </a:solidFill>
            <a:round/>
            <a:headEnd/>
            <a:tailEnd type="triangle" w="med" len="med"/>
          </a:ln>
        </p:spPr>
        <p:txBody>
          <a:bodyPr/>
          <a:lstStyle/>
          <a:p>
            <a:endParaRPr lang="en-US" sz="1350">
              <a:solidFill>
                <a:prstClr val="black"/>
              </a:solidFill>
            </a:endParaRPr>
          </a:p>
        </p:txBody>
      </p:sp>
      <p:sp>
        <p:nvSpPr>
          <p:cNvPr id="50189" name="Text Box 20"/>
          <p:cNvSpPr txBox="1">
            <a:spLocks noChangeArrowheads="1"/>
          </p:cNvSpPr>
          <p:nvPr/>
        </p:nvSpPr>
        <p:spPr bwMode="auto">
          <a:xfrm>
            <a:off x="1475650" y="2425304"/>
            <a:ext cx="971550" cy="507831"/>
          </a:xfrm>
          <a:prstGeom prst="rect">
            <a:avLst/>
          </a:prstGeom>
          <a:noFill/>
          <a:ln w="9525">
            <a:noFill/>
            <a:miter lim="800000"/>
            <a:headEnd/>
            <a:tailEnd/>
          </a:ln>
        </p:spPr>
        <p:txBody>
          <a:bodyPr>
            <a:spAutoFit/>
          </a:bodyPr>
          <a:lstStyle/>
          <a:p>
            <a:pPr>
              <a:spcBef>
                <a:spcPct val="50000"/>
              </a:spcBef>
            </a:pPr>
            <a:r>
              <a:rPr lang="en-GB" sz="1350" dirty="0">
                <a:solidFill>
                  <a:prstClr val="black"/>
                </a:solidFill>
              </a:rPr>
              <a:t>Forehead</a:t>
            </a:r>
          </a:p>
        </p:txBody>
      </p:sp>
      <p:sp>
        <p:nvSpPr>
          <p:cNvPr id="50190" name="Text Box 21"/>
          <p:cNvSpPr txBox="1">
            <a:spLocks noChangeArrowheads="1"/>
          </p:cNvSpPr>
          <p:nvPr/>
        </p:nvSpPr>
        <p:spPr bwMode="auto">
          <a:xfrm>
            <a:off x="1763316" y="2781301"/>
            <a:ext cx="756047" cy="300082"/>
          </a:xfrm>
          <a:prstGeom prst="rect">
            <a:avLst/>
          </a:prstGeom>
          <a:noFill/>
          <a:ln w="9525">
            <a:noFill/>
            <a:miter lim="800000"/>
            <a:headEnd/>
            <a:tailEnd/>
          </a:ln>
        </p:spPr>
        <p:txBody>
          <a:bodyPr>
            <a:spAutoFit/>
          </a:bodyPr>
          <a:lstStyle/>
          <a:p>
            <a:pPr>
              <a:spcBef>
                <a:spcPct val="50000"/>
              </a:spcBef>
            </a:pPr>
            <a:r>
              <a:rPr lang="en-GB" sz="1350">
                <a:solidFill>
                  <a:prstClr val="black"/>
                </a:solidFill>
              </a:rPr>
              <a:t>Nose</a:t>
            </a:r>
          </a:p>
        </p:txBody>
      </p:sp>
      <p:sp>
        <p:nvSpPr>
          <p:cNvPr id="50191" name="Text Box 23"/>
          <p:cNvSpPr txBox="1">
            <a:spLocks noChangeArrowheads="1"/>
          </p:cNvSpPr>
          <p:nvPr/>
        </p:nvSpPr>
        <p:spPr bwMode="auto">
          <a:xfrm>
            <a:off x="1709739" y="3375422"/>
            <a:ext cx="636985" cy="300082"/>
          </a:xfrm>
          <a:prstGeom prst="rect">
            <a:avLst/>
          </a:prstGeom>
          <a:noFill/>
          <a:ln w="9525">
            <a:noFill/>
            <a:miter lim="800000"/>
            <a:headEnd/>
            <a:tailEnd/>
          </a:ln>
        </p:spPr>
        <p:txBody>
          <a:bodyPr>
            <a:spAutoFit/>
          </a:bodyPr>
          <a:lstStyle/>
          <a:p>
            <a:pPr>
              <a:spcBef>
                <a:spcPct val="50000"/>
              </a:spcBef>
            </a:pPr>
            <a:r>
              <a:rPr lang="en-GB" sz="1350">
                <a:solidFill>
                  <a:prstClr val="black"/>
                </a:solidFill>
              </a:rPr>
              <a:t>Chin</a:t>
            </a:r>
          </a:p>
        </p:txBody>
      </p:sp>
      <p:sp>
        <p:nvSpPr>
          <p:cNvPr id="50192" name="Text Box 24"/>
          <p:cNvSpPr txBox="1">
            <a:spLocks noChangeArrowheads="1"/>
          </p:cNvSpPr>
          <p:nvPr/>
        </p:nvSpPr>
        <p:spPr bwMode="auto">
          <a:xfrm>
            <a:off x="1439467" y="3752851"/>
            <a:ext cx="1134665" cy="300082"/>
          </a:xfrm>
          <a:prstGeom prst="rect">
            <a:avLst/>
          </a:prstGeom>
          <a:noFill/>
          <a:ln w="9525">
            <a:noFill/>
            <a:miter lim="800000"/>
            <a:headEnd/>
            <a:tailEnd/>
          </a:ln>
        </p:spPr>
        <p:txBody>
          <a:bodyPr>
            <a:spAutoFit/>
          </a:bodyPr>
          <a:lstStyle/>
          <a:p>
            <a:pPr>
              <a:spcBef>
                <a:spcPct val="50000"/>
              </a:spcBef>
            </a:pPr>
            <a:r>
              <a:rPr lang="en-GB" sz="1350">
                <a:solidFill>
                  <a:prstClr val="black"/>
                </a:solidFill>
              </a:rPr>
              <a:t>Bony spine</a:t>
            </a:r>
          </a:p>
        </p:txBody>
      </p:sp>
      <p:sp>
        <p:nvSpPr>
          <p:cNvPr id="50193" name="Text Box 25"/>
          <p:cNvSpPr txBox="1">
            <a:spLocks noChangeArrowheads="1"/>
          </p:cNvSpPr>
          <p:nvPr/>
        </p:nvSpPr>
        <p:spPr bwMode="auto">
          <a:xfrm>
            <a:off x="1871663" y="4238626"/>
            <a:ext cx="647700" cy="300082"/>
          </a:xfrm>
          <a:prstGeom prst="rect">
            <a:avLst/>
          </a:prstGeom>
          <a:noFill/>
          <a:ln w="9525">
            <a:noFill/>
            <a:miter lim="800000"/>
            <a:headEnd/>
            <a:tailEnd/>
          </a:ln>
        </p:spPr>
        <p:txBody>
          <a:bodyPr>
            <a:spAutoFit/>
          </a:bodyPr>
          <a:lstStyle/>
          <a:p>
            <a:pPr>
              <a:spcBef>
                <a:spcPct val="50000"/>
              </a:spcBef>
            </a:pPr>
            <a:r>
              <a:rPr lang="en-GB" sz="1350">
                <a:solidFill>
                  <a:prstClr val="black"/>
                </a:solidFill>
              </a:rPr>
              <a:t>Hips</a:t>
            </a:r>
          </a:p>
        </p:txBody>
      </p:sp>
      <p:sp>
        <p:nvSpPr>
          <p:cNvPr id="50194" name="Text Box 26"/>
          <p:cNvSpPr txBox="1">
            <a:spLocks noChangeArrowheads="1"/>
          </p:cNvSpPr>
          <p:nvPr/>
        </p:nvSpPr>
        <p:spPr bwMode="auto">
          <a:xfrm>
            <a:off x="1925241" y="4670822"/>
            <a:ext cx="917972" cy="300082"/>
          </a:xfrm>
          <a:prstGeom prst="rect">
            <a:avLst/>
          </a:prstGeom>
          <a:noFill/>
          <a:ln w="9525">
            <a:noFill/>
            <a:miter lim="800000"/>
            <a:headEnd/>
            <a:tailEnd/>
          </a:ln>
        </p:spPr>
        <p:txBody>
          <a:bodyPr>
            <a:spAutoFit/>
          </a:bodyPr>
          <a:lstStyle/>
          <a:p>
            <a:pPr>
              <a:spcBef>
                <a:spcPct val="50000"/>
              </a:spcBef>
            </a:pPr>
            <a:r>
              <a:rPr lang="en-GB" sz="1350">
                <a:solidFill>
                  <a:prstClr val="black"/>
                </a:solidFill>
              </a:rPr>
              <a:t>Knees</a:t>
            </a:r>
          </a:p>
        </p:txBody>
      </p:sp>
      <p:sp>
        <p:nvSpPr>
          <p:cNvPr id="50195" name="Text Box 27"/>
          <p:cNvSpPr txBox="1">
            <a:spLocks noChangeArrowheads="1"/>
          </p:cNvSpPr>
          <p:nvPr/>
        </p:nvSpPr>
        <p:spPr bwMode="auto">
          <a:xfrm>
            <a:off x="7002067" y="3482578"/>
            <a:ext cx="981359" cy="300082"/>
          </a:xfrm>
          <a:prstGeom prst="rect">
            <a:avLst/>
          </a:prstGeom>
          <a:noFill/>
          <a:ln w="9525">
            <a:noFill/>
            <a:miter lim="800000"/>
            <a:headEnd/>
            <a:tailEnd/>
          </a:ln>
        </p:spPr>
        <p:txBody>
          <a:bodyPr wrap="none">
            <a:spAutoFit/>
          </a:bodyPr>
          <a:lstStyle/>
          <a:p>
            <a:r>
              <a:rPr lang="en-GB" sz="1350">
                <a:solidFill>
                  <a:prstClr val="black"/>
                </a:solidFill>
              </a:rPr>
              <a:t>Shoulders</a:t>
            </a:r>
          </a:p>
        </p:txBody>
      </p:sp>
      <p:sp>
        <p:nvSpPr>
          <p:cNvPr id="50196" name="Text Box 28"/>
          <p:cNvSpPr txBox="1">
            <a:spLocks noChangeArrowheads="1"/>
          </p:cNvSpPr>
          <p:nvPr/>
        </p:nvSpPr>
        <p:spPr bwMode="auto">
          <a:xfrm>
            <a:off x="6893720" y="3914776"/>
            <a:ext cx="864394" cy="300082"/>
          </a:xfrm>
          <a:prstGeom prst="rect">
            <a:avLst/>
          </a:prstGeom>
          <a:noFill/>
          <a:ln w="9525">
            <a:noFill/>
            <a:miter lim="800000"/>
            <a:headEnd/>
            <a:tailEnd/>
          </a:ln>
        </p:spPr>
        <p:txBody>
          <a:bodyPr>
            <a:spAutoFit/>
          </a:bodyPr>
          <a:lstStyle/>
          <a:p>
            <a:pPr>
              <a:spcBef>
                <a:spcPct val="50000"/>
              </a:spcBef>
            </a:pPr>
            <a:r>
              <a:rPr lang="en-GB" sz="1350">
                <a:solidFill>
                  <a:prstClr val="black"/>
                </a:solidFill>
              </a:rPr>
              <a:t>Elbows</a:t>
            </a:r>
          </a:p>
        </p:txBody>
      </p:sp>
      <p:sp>
        <p:nvSpPr>
          <p:cNvPr id="50197" name="Text Box 29"/>
          <p:cNvSpPr txBox="1">
            <a:spLocks noChangeArrowheads="1"/>
          </p:cNvSpPr>
          <p:nvPr/>
        </p:nvSpPr>
        <p:spPr bwMode="auto">
          <a:xfrm>
            <a:off x="6786564" y="4400551"/>
            <a:ext cx="1026319" cy="300082"/>
          </a:xfrm>
          <a:prstGeom prst="rect">
            <a:avLst/>
          </a:prstGeom>
          <a:noFill/>
          <a:ln w="9525">
            <a:noFill/>
            <a:miter lim="800000"/>
            <a:headEnd/>
            <a:tailEnd/>
          </a:ln>
        </p:spPr>
        <p:txBody>
          <a:bodyPr>
            <a:spAutoFit/>
          </a:bodyPr>
          <a:lstStyle/>
          <a:p>
            <a:pPr>
              <a:spcBef>
                <a:spcPct val="50000"/>
              </a:spcBef>
            </a:pPr>
            <a:r>
              <a:rPr lang="en-GB" sz="1350">
                <a:solidFill>
                  <a:prstClr val="black"/>
                </a:solidFill>
              </a:rPr>
              <a:t>Forearms</a:t>
            </a:r>
          </a:p>
        </p:txBody>
      </p:sp>
      <p:sp>
        <p:nvSpPr>
          <p:cNvPr id="50198" name="Text Box 30"/>
          <p:cNvSpPr txBox="1">
            <a:spLocks noChangeArrowheads="1"/>
          </p:cNvSpPr>
          <p:nvPr/>
        </p:nvSpPr>
        <p:spPr bwMode="auto">
          <a:xfrm>
            <a:off x="6678216" y="4941094"/>
            <a:ext cx="1079897" cy="300082"/>
          </a:xfrm>
          <a:prstGeom prst="rect">
            <a:avLst/>
          </a:prstGeom>
          <a:noFill/>
          <a:ln w="9525">
            <a:noFill/>
            <a:miter lim="800000"/>
            <a:headEnd/>
            <a:tailEnd/>
          </a:ln>
        </p:spPr>
        <p:txBody>
          <a:bodyPr>
            <a:spAutoFit/>
          </a:bodyPr>
          <a:lstStyle/>
          <a:p>
            <a:pPr>
              <a:spcBef>
                <a:spcPct val="50000"/>
              </a:spcBef>
            </a:pPr>
            <a:r>
              <a:rPr lang="en-GB" sz="1350">
                <a:solidFill>
                  <a:prstClr val="black"/>
                </a:solidFill>
              </a:rPr>
              <a:t>Shins</a:t>
            </a:r>
          </a:p>
        </p:txBody>
      </p:sp>
      <p:sp>
        <p:nvSpPr>
          <p:cNvPr id="50199" name="Text Box 24"/>
          <p:cNvSpPr txBox="1">
            <a:spLocks noChangeArrowheads="1"/>
          </p:cNvSpPr>
          <p:nvPr/>
        </p:nvSpPr>
        <p:spPr bwMode="auto">
          <a:xfrm>
            <a:off x="6300789" y="2586666"/>
            <a:ext cx="1565672" cy="715581"/>
          </a:xfrm>
          <a:prstGeom prst="rect">
            <a:avLst/>
          </a:prstGeom>
          <a:noFill/>
          <a:ln w="9525">
            <a:noFill/>
            <a:miter lim="800000"/>
            <a:headEnd/>
            <a:tailEnd/>
          </a:ln>
        </p:spPr>
        <p:txBody>
          <a:bodyPr>
            <a:spAutoFit/>
          </a:bodyPr>
          <a:lstStyle/>
          <a:p>
            <a:pPr>
              <a:spcBef>
                <a:spcPct val="50000"/>
              </a:spcBef>
            </a:pPr>
            <a:r>
              <a:rPr lang="en-GB" sz="1350" dirty="0">
                <a:solidFill>
                  <a:srgbClr val="FF3300"/>
                </a:solidFill>
              </a:rPr>
              <a:t>NB this does not include pre-mobile babies</a:t>
            </a:r>
          </a:p>
        </p:txBody>
      </p:sp>
    </p:spTree>
    <p:extLst>
      <p:ext uri="{BB962C8B-B14F-4D97-AF65-F5344CB8AC3E}">
        <p14:creationId xmlns:p14="http://schemas.microsoft.com/office/powerpoint/2010/main" val="14966661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AutoShape 2"/>
          <p:cNvSpPr>
            <a:spLocks noChangeAspect="1" noChangeArrowheads="1" noTextEdit="1"/>
          </p:cNvSpPr>
          <p:nvPr/>
        </p:nvSpPr>
        <p:spPr bwMode="auto">
          <a:xfrm>
            <a:off x="3017341" y="1500189"/>
            <a:ext cx="2911079" cy="3641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1013">
              <a:solidFill>
                <a:prstClr val="black"/>
              </a:solidFill>
            </a:endParaRPr>
          </a:p>
        </p:txBody>
      </p:sp>
      <p:grpSp>
        <p:nvGrpSpPr>
          <p:cNvPr id="2" name="Group 3"/>
          <p:cNvGrpSpPr>
            <a:grpSpLocks/>
          </p:cNvGrpSpPr>
          <p:nvPr/>
        </p:nvGrpSpPr>
        <p:grpSpPr bwMode="auto">
          <a:xfrm>
            <a:off x="3086995" y="1810943"/>
            <a:ext cx="2736949" cy="3316486"/>
            <a:chOff x="1245" y="364"/>
            <a:chExt cx="3065" cy="3714"/>
          </a:xfrm>
        </p:grpSpPr>
        <p:sp>
          <p:nvSpPr>
            <p:cNvPr id="40988" name="Freeform 4"/>
            <p:cNvSpPr>
              <a:spLocks noChangeAspect="1"/>
            </p:cNvSpPr>
            <p:nvPr/>
          </p:nvSpPr>
          <p:spPr bwMode="auto">
            <a:xfrm>
              <a:off x="2403" y="1834"/>
              <a:ext cx="190" cy="73"/>
            </a:xfrm>
            <a:custGeom>
              <a:avLst/>
              <a:gdLst>
                <a:gd name="T0" fmla="*/ 0 w 136"/>
                <a:gd name="T1" fmla="*/ 0 h 52"/>
                <a:gd name="T2" fmla="*/ 1277 w 136"/>
                <a:gd name="T3" fmla="*/ 1334 h 52"/>
                <a:gd name="T4" fmla="*/ 3845 w 136"/>
                <a:gd name="T5" fmla="*/ 1334 h 52"/>
                <a:gd name="T6" fmla="*/ 0 60000 65536"/>
                <a:gd name="T7" fmla="*/ 0 60000 65536"/>
                <a:gd name="T8" fmla="*/ 0 60000 65536"/>
                <a:gd name="T9" fmla="*/ 0 w 136"/>
                <a:gd name="T10" fmla="*/ 0 h 52"/>
                <a:gd name="T11" fmla="*/ 136 w 136"/>
                <a:gd name="T12" fmla="*/ 52 h 52"/>
              </a:gdLst>
              <a:ahLst/>
              <a:cxnLst>
                <a:cxn ang="T6">
                  <a:pos x="T0" y="T1"/>
                </a:cxn>
                <a:cxn ang="T7">
                  <a:pos x="T2" y="T3"/>
                </a:cxn>
                <a:cxn ang="T8">
                  <a:pos x="T4" y="T5"/>
                </a:cxn>
              </a:cxnLst>
              <a:rect l="T9" t="T10" r="T11" b="T12"/>
              <a:pathLst>
                <a:path w="136" h="52">
                  <a:moveTo>
                    <a:pt x="0" y="0"/>
                  </a:moveTo>
                  <a:cubicBezTo>
                    <a:pt x="11" y="19"/>
                    <a:pt x="22" y="38"/>
                    <a:pt x="45" y="45"/>
                  </a:cubicBezTo>
                  <a:cubicBezTo>
                    <a:pt x="68" y="52"/>
                    <a:pt x="102" y="48"/>
                    <a:pt x="136" y="45"/>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013">
                <a:solidFill>
                  <a:prstClr val="black"/>
                </a:solidFill>
              </a:endParaRPr>
            </a:p>
          </p:txBody>
        </p:sp>
        <p:sp>
          <p:nvSpPr>
            <p:cNvPr id="40989" name="Freeform 5"/>
            <p:cNvSpPr>
              <a:spLocks noChangeAspect="1"/>
            </p:cNvSpPr>
            <p:nvPr/>
          </p:nvSpPr>
          <p:spPr bwMode="auto">
            <a:xfrm>
              <a:off x="3376" y="3824"/>
              <a:ext cx="330" cy="254"/>
            </a:xfrm>
            <a:custGeom>
              <a:avLst/>
              <a:gdLst>
                <a:gd name="T0" fmla="*/ 2511 w 237"/>
                <a:gd name="T1" fmla="*/ 507 h 182"/>
                <a:gd name="T2" fmla="*/ 2309 w 237"/>
                <a:gd name="T3" fmla="*/ 655 h 182"/>
                <a:gd name="T4" fmla="*/ 1894 w 237"/>
                <a:gd name="T5" fmla="*/ 1122 h 182"/>
                <a:gd name="T6" fmla="*/ 1313 w 237"/>
                <a:gd name="T7" fmla="*/ 1774 h 182"/>
                <a:gd name="T8" fmla="*/ 748 w 237"/>
                <a:gd name="T9" fmla="*/ 2544 h 182"/>
                <a:gd name="T10" fmla="*/ 256 w 237"/>
                <a:gd name="T11" fmla="*/ 3358 h 182"/>
                <a:gd name="T12" fmla="*/ 0 w 237"/>
                <a:gd name="T13" fmla="*/ 4114 h 182"/>
                <a:gd name="T14" fmla="*/ 109 w 237"/>
                <a:gd name="T15" fmla="*/ 4739 h 182"/>
                <a:gd name="T16" fmla="*/ 748 w 237"/>
                <a:gd name="T17" fmla="*/ 5094 h 182"/>
                <a:gd name="T18" fmla="*/ 854 w 237"/>
                <a:gd name="T19" fmla="*/ 5094 h 182"/>
                <a:gd name="T20" fmla="*/ 1108 w 237"/>
                <a:gd name="T21" fmla="*/ 5084 h 182"/>
                <a:gd name="T22" fmla="*/ 1543 w 237"/>
                <a:gd name="T23" fmla="*/ 5023 h 182"/>
                <a:gd name="T24" fmla="*/ 2096 w 237"/>
                <a:gd name="T25" fmla="*/ 4954 h 182"/>
                <a:gd name="T26" fmla="*/ 2657 w 237"/>
                <a:gd name="T27" fmla="*/ 4873 h 182"/>
                <a:gd name="T28" fmla="*/ 3345 w 237"/>
                <a:gd name="T29" fmla="*/ 4739 h 182"/>
                <a:gd name="T30" fmla="*/ 4031 w 237"/>
                <a:gd name="T31" fmla="*/ 4562 h 182"/>
                <a:gd name="T32" fmla="*/ 4680 w 237"/>
                <a:gd name="T33" fmla="*/ 4333 h 182"/>
                <a:gd name="T34" fmla="*/ 5256 w 237"/>
                <a:gd name="T35" fmla="*/ 4104 h 182"/>
                <a:gd name="T36" fmla="*/ 5774 w 237"/>
                <a:gd name="T37" fmla="*/ 3751 h 182"/>
                <a:gd name="T38" fmla="*/ 6200 w 237"/>
                <a:gd name="T39" fmla="*/ 3358 h 182"/>
                <a:gd name="T40" fmla="*/ 6432 w 237"/>
                <a:gd name="T41" fmla="*/ 2974 h 182"/>
                <a:gd name="T42" fmla="*/ 6486 w 237"/>
                <a:gd name="T43" fmla="*/ 2433 h 182"/>
                <a:gd name="T44" fmla="*/ 6334 w 237"/>
                <a:gd name="T45" fmla="*/ 1887 h 182"/>
                <a:gd name="T46" fmla="*/ 5921 w 237"/>
                <a:gd name="T47" fmla="*/ 1230 h 182"/>
                <a:gd name="T48" fmla="*/ 5223 w 237"/>
                <a:gd name="T49" fmla="*/ 507 h 182"/>
                <a:gd name="T50" fmla="*/ 5152 w 237"/>
                <a:gd name="T51" fmla="*/ 442 h 182"/>
                <a:gd name="T52" fmla="*/ 5014 w 237"/>
                <a:gd name="T53" fmla="*/ 336 h 182"/>
                <a:gd name="T54" fmla="*/ 4759 w 237"/>
                <a:gd name="T55" fmla="*/ 205 h 182"/>
                <a:gd name="T56" fmla="*/ 4453 w 237"/>
                <a:gd name="T57" fmla="*/ 78 h 182"/>
                <a:gd name="T58" fmla="*/ 4031 w 237"/>
                <a:gd name="T59" fmla="*/ 0 h 182"/>
                <a:gd name="T60" fmla="*/ 3563 w 237"/>
                <a:gd name="T61" fmla="*/ 0 h 182"/>
                <a:gd name="T62" fmla="*/ 3054 w 237"/>
                <a:gd name="T63" fmla="*/ 147 h 182"/>
                <a:gd name="T64" fmla="*/ 2511 w 237"/>
                <a:gd name="T65" fmla="*/ 507 h 1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182"/>
                <a:gd name="T101" fmla="*/ 237 w 237"/>
                <a:gd name="T102" fmla="*/ 182 h 1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182">
                  <a:moveTo>
                    <a:pt x="92" y="18"/>
                  </a:moveTo>
                  <a:lnTo>
                    <a:pt x="85" y="24"/>
                  </a:lnTo>
                  <a:lnTo>
                    <a:pt x="69" y="40"/>
                  </a:lnTo>
                  <a:lnTo>
                    <a:pt x="48" y="63"/>
                  </a:lnTo>
                  <a:lnTo>
                    <a:pt x="27" y="91"/>
                  </a:lnTo>
                  <a:lnTo>
                    <a:pt x="9" y="120"/>
                  </a:lnTo>
                  <a:lnTo>
                    <a:pt x="0" y="147"/>
                  </a:lnTo>
                  <a:lnTo>
                    <a:pt x="4" y="169"/>
                  </a:lnTo>
                  <a:lnTo>
                    <a:pt x="27" y="182"/>
                  </a:lnTo>
                  <a:lnTo>
                    <a:pt x="31" y="182"/>
                  </a:lnTo>
                  <a:lnTo>
                    <a:pt x="40" y="181"/>
                  </a:lnTo>
                  <a:lnTo>
                    <a:pt x="56" y="179"/>
                  </a:lnTo>
                  <a:lnTo>
                    <a:pt x="76" y="177"/>
                  </a:lnTo>
                  <a:lnTo>
                    <a:pt x="97" y="174"/>
                  </a:lnTo>
                  <a:lnTo>
                    <a:pt x="122" y="169"/>
                  </a:lnTo>
                  <a:lnTo>
                    <a:pt x="147" y="163"/>
                  </a:lnTo>
                  <a:lnTo>
                    <a:pt x="171" y="155"/>
                  </a:lnTo>
                  <a:lnTo>
                    <a:pt x="192" y="146"/>
                  </a:lnTo>
                  <a:lnTo>
                    <a:pt x="211" y="134"/>
                  </a:lnTo>
                  <a:lnTo>
                    <a:pt x="226" y="120"/>
                  </a:lnTo>
                  <a:lnTo>
                    <a:pt x="235" y="106"/>
                  </a:lnTo>
                  <a:lnTo>
                    <a:pt x="237" y="87"/>
                  </a:lnTo>
                  <a:lnTo>
                    <a:pt x="231" y="67"/>
                  </a:lnTo>
                  <a:lnTo>
                    <a:pt x="216" y="44"/>
                  </a:lnTo>
                  <a:lnTo>
                    <a:pt x="191" y="18"/>
                  </a:lnTo>
                  <a:lnTo>
                    <a:pt x="188" y="16"/>
                  </a:lnTo>
                  <a:lnTo>
                    <a:pt x="183" y="12"/>
                  </a:lnTo>
                  <a:lnTo>
                    <a:pt x="174" y="7"/>
                  </a:lnTo>
                  <a:lnTo>
                    <a:pt x="162" y="3"/>
                  </a:lnTo>
                  <a:lnTo>
                    <a:pt x="147" y="0"/>
                  </a:lnTo>
                  <a:lnTo>
                    <a:pt x="130" y="0"/>
                  </a:lnTo>
                  <a:lnTo>
                    <a:pt x="111" y="5"/>
                  </a:lnTo>
                  <a:lnTo>
                    <a:pt x="9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0990" name="Freeform 6"/>
            <p:cNvSpPr>
              <a:spLocks noChangeAspect="1"/>
            </p:cNvSpPr>
            <p:nvPr/>
          </p:nvSpPr>
          <p:spPr bwMode="auto">
            <a:xfrm>
              <a:off x="1768" y="2079"/>
              <a:ext cx="2156" cy="1879"/>
            </a:xfrm>
            <a:custGeom>
              <a:avLst/>
              <a:gdLst>
                <a:gd name="T0" fmla="*/ 31183 w 1547"/>
                <a:gd name="T1" fmla="*/ 78 h 1348"/>
                <a:gd name="T2" fmla="*/ 32365 w 1547"/>
                <a:gd name="T3" fmla="*/ 645 h 1348"/>
                <a:gd name="T4" fmla="*/ 34315 w 1547"/>
                <a:gd name="T5" fmla="*/ 1678 h 1348"/>
                <a:gd name="T6" fmla="*/ 36724 w 1547"/>
                <a:gd name="T7" fmla="*/ 3368 h 1348"/>
                <a:gd name="T8" fmla="*/ 39332 w 1547"/>
                <a:gd name="T9" fmla="*/ 5682 h 1348"/>
                <a:gd name="T10" fmla="*/ 41789 w 1547"/>
                <a:gd name="T11" fmla="*/ 8780 h 1348"/>
                <a:gd name="T12" fmla="*/ 42770 w 1547"/>
                <a:gd name="T13" fmla="*/ 12155 h 1348"/>
                <a:gd name="T14" fmla="*/ 42328 w 1547"/>
                <a:gd name="T15" fmla="*/ 15478 h 1348"/>
                <a:gd name="T16" fmla="*/ 40879 w 1547"/>
                <a:gd name="T17" fmla="*/ 18412 h 1348"/>
                <a:gd name="T18" fmla="*/ 38897 w 1547"/>
                <a:gd name="T19" fmla="*/ 20737 h 1348"/>
                <a:gd name="T20" fmla="*/ 36837 w 1547"/>
                <a:gd name="T21" fmla="*/ 22190 h 1348"/>
                <a:gd name="T22" fmla="*/ 36595 w 1547"/>
                <a:gd name="T23" fmla="*/ 24706 h 1348"/>
                <a:gd name="T24" fmla="*/ 36731 w 1547"/>
                <a:gd name="T25" fmla="*/ 30631 h 1348"/>
                <a:gd name="T26" fmla="*/ 37700 w 1547"/>
                <a:gd name="T27" fmla="*/ 35347 h 1348"/>
                <a:gd name="T28" fmla="*/ 37593 w 1547"/>
                <a:gd name="T29" fmla="*/ 36551 h 1348"/>
                <a:gd name="T30" fmla="*/ 36164 w 1547"/>
                <a:gd name="T31" fmla="*/ 37329 h 1348"/>
                <a:gd name="T32" fmla="*/ 33912 w 1547"/>
                <a:gd name="T33" fmla="*/ 36723 h 1348"/>
                <a:gd name="T34" fmla="*/ 31809 w 1547"/>
                <a:gd name="T35" fmla="*/ 35718 h 1348"/>
                <a:gd name="T36" fmla="*/ 29618 w 1547"/>
                <a:gd name="T37" fmla="*/ 34187 h 1348"/>
                <a:gd name="T38" fmla="*/ 27448 w 1547"/>
                <a:gd name="T39" fmla="*/ 32127 h 1348"/>
                <a:gd name="T40" fmla="*/ 25551 w 1547"/>
                <a:gd name="T41" fmla="*/ 29406 h 1348"/>
                <a:gd name="T42" fmla="*/ 24438 w 1547"/>
                <a:gd name="T43" fmla="*/ 27283 h 1348"/>
                <a:gd name="T44" fmla="*/ 23825 w 1547"/>
                <a:gd name="T45" fmla="*/ 28080 h 1348"/>
                <a:gd name="T46" fmla="*/ 22731 w 1547"/>
                <a:gd name="T47" fmla="*/ 29594 h 1348"/>
                <a:gd name="T48" fmla="*/ 21324 w 1547"/>
                <a:gd name="T49" fmla="*/ 31621 h 1348"/>
                <a:gd name="T50" fmla="*/ 19750 w 1547"/>
                <a:gd name="T51" fmla="*/ 33896 h 1348"/>
                <a:gd name="T52" fmla="*/ 18334 w 1547"/>
                <a:gd name="T53" fmla="*/ 36206 h 1348"/>
                <a:gd name="T54" fmla="*/ 17287 w 1547"/>
                <a:gd name="T55" fmla="*/ 36723 h 1348"/>
                <a:gd name="T56" fmla="*/ 15226 w 1547"/>
                <a:gd name="T57" fmla="*/ 36332 h 1348"/>
                <a:gd name="T58" fmla="*/ 13648 w 1547"/>
                <a:gd name="T59" fmla="*/ 32598 h 1348"/>
                <a:gd name="T60" fmla="*/ 13264 w 1547"/>
                <a:gd name="T61" fmla="*/ 27749 h 1348"/>
                <a:gd name="T62" fmla="*/ 14314 w 1547"/>
                <a:gd name="T63" fmla="*/ 21678 h 1348"/>
                <a:gd name="T64" fmla="*/ 15464 w 1547"/>
                <a:gd name="T65" fmla="*/ 16242 h 1348"/>
                <a:gd name="T66" fmla="*/ 14930 w 1547"/>
                <a:gd name="T67" fmla="*/ 12956 h 1348"/>
                <a:gd name="T68" fmla="*/ 12940 w 1547"/>
                <a:gd name="T69" fmla="*/ 11246 h 1348"/>
                <a:gd name="T70" fmla="*/ 10667 w 1547"/>
                <a:gd name="T71" fmla="*/ 10535 h 1348"/>
                <a:gd name="T72" fmla="*/ 8270 w 1547"/>
                <a:gd name="T73" fmla="*/ 9651 h 1348"/>
                <a:gd name="T74" fmla="*/ 5809 w 1547"/>
                <a:gd name="T75" fmla="*/ 8780 h 1348"/>
                <a:gd name="T76" fmla="*/ 3430 w 1547"/>
                <a:gd name="T77" fmla="*/ 7866 h 1348"/>
                <a:gd name="T78" fmla="*/ 1267 w 1547"/>
                <a:gd name="T79" fmla="*/ 6978 h 1348"/>
                <a:gd name="T80" fmla="*/ 336 w 1547"/>
                <a:gd name="T81" fmla="*/ 6457 h 1348"/>
                <a:gd name="T82" fmla="*/ 1 w 1547"/>
                <a:gd name="T83" fmla="*/ 5454 h 1348"/>
                <a:gd name="T84" fmla="*/ 2311 w 1547"/>
                <a:gd name="T85" fmla="*/ 4544 h 1348"/>
                <a:gd name="T86" fmla="*/ 4800 w 1547"/>
                <a:gd name="T87" fmla="*/ 4233 h 1348"/>
                <a:gd name="T88" fmla="*/ 7707 w 1547"/>
                <a:gd name="T89" fmla="*/ 3843 h 1348"/>
                <a:gd name="T90" fmla="*/ 10781 w 1547"/>
                <a:gd name="T91" fmla="*/ 3375 h 1348"/>
                <a:gd name="T92" fmla="*/ 13781 w 1547"/>
                <a:gd name="T93" fmla="*/ 2742 h 1348"/>
                <a:gd name="T94" fmla="*/ 16441 w 1547"/>
                <a:gd name="T95" fmla="*/ 1953 h 1348"/>
                <a:gd name="T96" fmla="*/ 17679 w 1547"/>
                <a:gd name="T97" fmla="*/ 1628 h 1348"/>
                <a:gd name="T98" fmla="*/ 19637 w 1547"/>
                <a:gd name="T99" fmla="*/ 1525 h 1348"/>
                <a:gd name="T100" fmla="*/ 22618 w 1547"/>
                <a:gd name="T101" fmla="*/ 1348 h 1348"/>
                <a:gd name="T102" fmla="*/ 26000 w 1547"/>
                <a:gd name="T103" fmla="*/ 1018 h 1348"/>
                <a:gd name="T104" fmla="*/ 29238 w 1547"/>
                <a:gd name="T105" fmla="*/ 498 h 1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47"/>
                <a:gd name="T160" fmla="*/ 0 h 1348"/>
                <a:gd name="T161" fmla="*/ 1547 w 1547"/>
                <a:gd name="T162" fmla="*/ 1348 h 13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47" h="1348">
                  <a:moveTo>
                    <a:pt x="1119" y="0"/>
                  </a:moveTo>
                  <a:lnTo>
                    <a:pt x="1122" y="2"/>
                  </a:lnTo>
                  <a:lnTo>
                    <a:pt x="1128" y="3"/>
                  </a:lnTo>
                  <a:lnTo>
                    <a:pt x="1139" y="8"/>
                  </a:lnTo>
                  <a:lnTo>
                    <a:pt x="1154" y="14"/>
                  </a:lnTo>
                  <a:lnTo>
                    <a:pt x="1171" y="23"/>
                  </a:lnTo>
                  <a:lnTo>
                    <a:pt x="1193" y="33"/>
                  </a:lnTo>
                  <a:lnTo>
                    <a:pt x="1215" y="46"/>
                  </a:lnTo>
                  <a:lnTo>
                    <a:pt x="1241" y="61"/>
                  </a:lnTo>
                  <a:lnTo>
                    <a:pt x="1269" y="78"/>
                  </a:lnTo>
                  <a:lnTo>
                    <a:pt x="1298" y="98"/>
                  </a:lnTo>
                  <a:lnTo>
                    <a:pt x="1328" y="121"/>
                  </a:lnTo>
                  <a:lnTo>
                    <a:pt x="1360" y="146"/>
                  </a:lnTo>
                  <a:lnTo>
                    <a:pt x="1391" y="174"/>
                  </a:lnTo>
                  <a:lnTo>
                    <a:pt x="1423" y="205"/>
                  </a:lnTo>
                  <a:lnTo>
                    <a:pt x="1455" y="240"/>
                  </a:lnTo>
                  <a:lnTo>
                    <a:pt x="1485" y="277"/>
                  </a:lnTo>
                  <a:lnTo>
                    <a:pt x="1512" y="317"/>
                  </a:lnTo>
                  <a:lnTo>
                    <a:pt x="1531" y="357"/>
                  </a:lnTo>
                  <a:lnTo>
                    <a:pt x="1542" y="399"/>
                  </a:lnTo>
                  <a:lnTo>
                    <a:pt x="1547" y="439"/>
                  </a:lnTo>
                  <a:lnTo>
                    <a:pt x="1547" y="481"/>
                  </a:lnTo>
                  <a:lnTo>
                    <a:pt x="1542" y="521"/>
                  </a:lnTo>
                  <a:lnTo>
                    <a:pt x="1531" y="559"/>
                  </a:lnTo>
                  <a:lnTo>
                    <a:pt x="1516" y="597"/>
                  </a:lnTo>
                  <a:lnTo>
                    <a:pt x="1499" y="632"/>
                  </a:lnTo>
                  <a:lnTo>
                    <a:pt x="1479" y="665"/>
                  </a:lnTo>
                  <a:lnTo>
                    <a:pt x="1456" y="697"/>
                  </a:lnTo>
                  <a:lnTo>
                    <a:pt x="1432" y="725"/>
                  </a:lnTo>
                  <a:lnTo>
                    <a:pt x="1407" y="749"/>
                  </a:lnTo>
                  <a:lnTo>
                    <a:pt x="1382" y="771"/>
                  </a:lnTo>
                  <a:lnTo>
                    <a:pt x="1357" y="788"/>
                  </a:lnTo>
                  <a:lnTo>
                    <a:pt x="1333" y="801"/>
                  </a:lnTo>
                  <a:lnTo>
                    <a:pt x="1332" y="812"/>
                  </a:lnTo>
                  <a:lnTo>
                    <a:pt x="1328" y="844"/>
                  </a:lnTo>
                  <a:lnTo>
                    <a:pt x="1324" y="892"/>
                  </a:lnTo>
                  <a:lnTo>
                    <a:pt x="1321" y="955"/>
                  </a:lnTo>
                  <a:lnTo>
                    <a:pt x="1322" y="1027"/>
                  </a:lnTo>
                  <a:lnTo>
                    <a:pt x="1329" y="1106"/>
                  </a:lnTo>
                  <a:lnTo>
                    <a:pt x="1342" y="1189"/>
                  </a:lnTo>
                  <a:lnTo>
                    <a:pt x="1364" y="1272"/>
                  </a:lnTo>
                  <a:lnTo>
                    <a:pt x="1364" y="1276"/>
                  </a:lnTo>
                  <a:lnTo>
                    <a:pt x="1365" y="1288"/>
                  </a:lnTo>
                  <a:lnTo>
                    <a:pt x="1364" y="1303"/>
                  </a:lnTo>
                  <a:lnTo>
                    <a:pt x="1360" y="1320"/>
                  </a:lnTo>
                  <a:lnTo>
                    <a:pt x="1350" y="1335"/>
                  </a:lnTo>
                  <a:lnTo>
                    <a:pt x="1333" y="1346"/>
                  </a:lnTo>
                  <a:lnTo>
                    <a:pt x="1308" y="1348"/>
                  </a:lnTo>
                  <a:lnTo>
                    <a:pt x="1271" y="1342"/>
                  </a:lnTo>
                  <a:lnTo>
                    <a:pt x="1250" y="1335"/>
                  </a:lnTo>
                  <a:lnTo>
                    <a:pt x="1227" y="1326"/>
                  </a:lnTo>
                  <a:lnTo>
                    <a:pt x="1202" y="1315"/>
                  </a:lnTo>
                  <a:lnTo>
                    <a:pt x="1178" y="1303"/>
                  </a:lnTo>
                  <a:lnTo>
                    <a:pt x="1151" y="1290"/>
                  </a:lnTo>
                  <a:lnTo>
                    <a:pt x="1124" y="1274"/>
                  </a:lnTo>
                  <a:lnTo>
                    <a:pt x="1098" y="1255"/>
                  </a:lnTo>
                  <a:lnTo>
                    <a:pt x="1071" y="1235"/>
                  </a:lnTo>
                  <a:lnTo>
                    <a:pt x="1044" y="1212"/>
                  </a:lnTo>
                  <a:lnTo>
                    <a:pt x="1019" y="1188"/>
                  </a:lnTo>
                  <a:lnTo>
                    <a:pt x="993" y="1160"/>
                  </a:lnTo>
                  <a:lnTo>
                    <a:pt x="969" y="1130"/>
                  </a:lnTo>
                  <a:lnTo>
                    <a:pt x="945" y="1098"/>
                  </a:lnTo>
                  <a:lnTo>
                    <a:pt x="924" y="1062"/>
                  </a:lnTo>
                  <a:lnTo>
                    <a:pt x="904" y="1025"/>
                  </a:lnTo>
                  <a:lnTo>
                    <a:pt x="885" y="983"/>
                  </a:lnTo>
                  <a:lnTo>
                    <a:pt x="884" y="986"/>
                  </a:lnTo>
                  <a:lnTo>
                    <a:pt x="878" y="991"/>
                  </a:lnTo>
                  <a:lnTo>
                    <a:pt x="872" y="1001"/>
                  </a:lnTo>
                  <a:lnTo>
                    <a:pt x="862" y="1014"/>
                  </a:lnTo>
                  <a:lnTo>
                    <a:pt x="850" y="1030"/>
                  </a:lnTo>
                  <a:lnTo>
                    <a:pt x="837" y="1049"/>
                  </a:lnTo>
                  <a:lnTo>
                    <a:pt x="822" y="1069"/>
                  </a:lnTo>
                  <a:lnTo>
                    <a:pt x="806" y="1092"/>
                  </a:lnTo>
                  <a:lnTo>
                    <a:pt x="789" y="1117"/>
                  </a:lnTo>
                  <a:lnTo>
                    <a:pt x="771" y="1142"/>
                  </a:lnTo>
                  <a:lnTo>
                    <a:pt x="753" y="1169"/>
                  </a:lnTo>
                  <a:lnTo>
                    <a:pt x="734" y="1196"/>
                  </a:lnTo>
                  <a:lnTo>
                    <a:pt x="715" y="1224"/>
                  </a:lnTo>
                  <a:lnTo>
                    <a:pt x="698" y="1252"/>
                  </a:lnTo>
                  <a:lnTo>
                    <a:pt x="679" y="1280"/>
                  </a:lnTo>
                  <a:lnTo>
                    <a:pt x="663" y="1307"/>
                  </a:lnTo>
                  <a:lnTo>
                    <a:pt x="658" y="1310"/>
                  </a:lnTo>
                  <a:lnTo>
                    <a:pt x="646" y="1318"/>
                  </a:lnTo>
                  <a:lnTo>
                    <a:pt x="626" y="1326"/>
                  </a:lnTo>
                  <a:lnTo>
                    <a:pt x="603" y="1330"/>
                  </a:lnTo>
                  <a:lnTo>
                    <a:pt x="576" y="1327"/>
                  </a:lnTo>
                  <a:lnTo>
                    <a:pt x="551" y="1312"/>
                  </a:lnTo>
                  <a:lnTo>
                    <a:pt x="528" y="1284"/>
                  </a:lnTo>
                  <a:lnTo>
                    <a:pt x="509" y="1237"/>
                  </a:lnTo>
                  <a:lnTo>
                    <a:pt x="494" y="1177"/>
                  </a:lnTo>
                  <a:lnTo>
                    <a:pt x="484" y="1120"/>
                  </a:lnTo>
                  <a:lnTo>
                    <a:pt x="480" y="1062"/>
                  </a:lnTo>
                  <a:lnTo>
                    <a:pt x="480" y="1002"/>
                  </a:lnTo>
                  <a:lnTo>
                    <a:pt x="486" y="938"/>
                  </a:lnTo>
                  <a:lnTo>
                    <a:pt x="499" y="866"/>
                  </a:lnTo>
                  <a:lnTo>
                    <a:pt x="517" y="783"/>
                  </a:lnTo>
                  <a:lnTo>
                    <a:pt x="541" y="688"/>
                  </a:lnTo>
                  <a:lnTo>
                    <a:pt x="553" y="636"/>
                  </a:lnTo>
                  <a:lnTo>
                    <a:pt x="559" y="586"/>
                  </a:lnTo>
                  <a:lnTo>
                    <a:pt x="559" y="542"/>
                  </a:lnTo>
                  <a:lnTo>
                    <a:pt x="552" y="502"/>
                  </a:lnTo>
                  <a:lnTo>
                    <a:pt x="540" y="468"/>
                  </a:lnTo>
                  <a:lnTo>
                    <a:pt x="523" y="440"/>
                  </a:lnTo>
                  <a:lnTo>
                    <a:pt x="499" y="419"/>
                  </a:lnTo>
                  <a:lnTo>
                    <a:pt x="468" y="406"/>
                  </a:lnTo>
                  <a:lnTo>
                    <a:pt x="441" y="398"/>
                  </a:lnTo>
                  <a:lnTo>
                    <a:pt x="414" y="390"/>
                  </a:lnTo>
                  <a:lnTo>
                    <a:pt x="386" y="380"/>
                  </a:lnTo>
                  <a:lnTo>
                    <a:pt x="358" y="371"/>
                  </a:lnTo>
                  <a:lnTo>
                    <a:pt x="329" y="360"/>
                  </a:lnTo>
                  <a:lnTo>
                    <a:pt x="299" y="349"/>
                  </a:lnTo>
                  <a:lnTo>
                    <a:pt x="270" y="340"/>
                  </a:lnTo>
                  <a:lnTo>
                    <a:pt x="239" y="328"/>
                  </a:lnTo>
                  <a:lnTo>
                    <a:pt x="210" y="317"/>
                  </a:lnTo>
                  <a:lnTo>
                    <a:pt x="180" y="307"/>
                  </a:lnTo>
                  <a:lnTo>
                    <a:pt x="152" y="296"/>
                  </a:lnTo>
                  <a:lnTo>
                    <a:pt x="124" y="284"/>
                  </a:lnTo>
                  <a:lnTo>
                    <a:pt x="97" y="273"/>
                  </a:lnTo>
                  <a:lnTo>
                    <a:pt x="71" y="263"/>
                  </a:lnTo>
                  <a:lnTo>
                    <a:pt x="46" y="252"/>
                  </a:lnTo>
                  <a:lnTo>
                    <a:pt x="22" y="242"/>
                  </a:lnTo>
                  <a:lnTo>
                    <a:pt x="20" y="240"/>
                  </a:lnTo>
                  <a:lnTo>
                    <a:pt x="12" y="233"/>
                  </a:lnTo>
                  <a:lnTo>
                    <a:pt x="4" y="222"/>
                  </a:lnTo>
                  <a:lnTo>
                    <a:pt x="0" y="210"/>
                  </a:lnTo>
                  <a:lnTo>
                    <a:pt x="1" y="197"/>
                  </a:lnTo>
                  <a:lnTo>
                    <a:pt x="14" y="184"/>
                  </a:lnTo>
                  <a:lnTo>
                    <a:pt x="40" y="173"/>
                  </a:lnTo>
                  <a:lnTo>
                    <a:pt x="84" y="164"/>
                  </a:lnTo>
                  <a:lnTo>
                    <a:pt x="112" y="160"/>
                  </a:lnTo>
                  <a:lnTo>
                    <a:pt x="141" y="157"/>
                  </a:lnTo>
                  <a:lnTo>
                    <a:pt x="174" y="153"/>
                  </a:lnTo>
                  <a:lnTo>
                    <a:pt x="208" y="149"/>
                  </a:lnTo>
                  <a:lnTo>
                    <a:pt x="243" y="144"/>
                  </a:lnTo>
                  <a:lnTo>
                    <a:pt x="279" y="139"/>
                  </a:lnTo>
                  <a:lnTo>
                    <a:pt x="315" y="134"/>
                  </a:lnTo>
                  <a:lnTo>
                    <a:pt x="353" y="127"/>
                  </a:lnTo>
                  <a:lnTo>
                    <a:pt x="390" y="122"/>
                  </a:lnTo>
                  <a:lnTo>
                    <a:pt x="426" y="114"/>
                  </a:lnTo>
                  <a:lnTo>
                    <a:pt x="462" y="107"/>
                  </a:lnTo>
                  <a:lnTo>
                    <a:pt x="499" y="99"/>
                  </a:lnTo>
                  <a:lnTo>
                    <a:pt x="532" y="90"/>
                  </a:lnTo>
                  <a:lnTo>
                    <a:pt x="564" y="81"/>
                  </a:lnTo>
                  <a:lnTo>
                    <a:pt x="595" y="70"/>
                  </a:lnTo>
                  <a:lnTo>
                    <a:pt x="623" y="59"/>
                  </a:lnTo>
                  <a:lnTo>
                    <a:pt x="627" y="59"/>
                  </a:lnTo>
                  <a:lnTo>
                    <a:pt x="639" y="59"/>
                  </a:lnTo>
                  <a:lnTo>
                    <a:pt x="656" y="58"/>
                  </a:lnTo>
                  <a:lnTo>
                    <a:pt x="680" y="57"/>
                  </a:lnTo>
                  <a:lnTo>
                    <a:pt x="710" y="55"/>
                  </a:lnTo>
                  <a:lnTo>
                    <a:pt x="742" y="54"/>
                  </a:lnTo>
                  <a:lnTo>
                    <a:pt x="779" y="51"/>
                  </a:lnTo>
                  <a:lnTo>
                    <a:pt x="818" y="49"/>
                  </a:lnTo>
                  <a:lnTo>
                    <a:pt x="858" y="46"/>
                  </a:lnTo>
                  <a:lnTo>
                    <a:pt x="900" y="42"/>
                  </a:lnTo>
                  <a:lnTo>
                    <a:pt x="941" y="37"/>
                  </a:lnTo>
                  <a:lnTo>
                    <a:pt x="981" y="31"/>
                  </a:lnTo>
                  <a:lnTo>
                    <a:pt x="1020" y="24"/>
                  </a:lnTo>
                  <a:lnTo>
                    <a:pt x="1058" y="18"/>
                  </a:lnTo>
                  <a:lnTo>
                    <a:pt x="1090" y="10"/>
                  </a:lnTo>
                  <a:lnTo>
                    <a:pt x="11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0991" name="Freeform 7"/>
            <p:cNvSpPr>
              <a:spLocks noChangeAspect="1"/>
            </p:cNvSpPr>
            <p:nvPr/>
          </p:nvSpPr>
          <p:spPr bwMode="auto">
            <a:xfrm>
              <a:off x="1925" y="2120"/>
              <a:ext cx="1907" cy="1715"/>
            </a:xfrm>
            <a:custGeom>
              <a:avLst/>
              <a:gdLst>
                <a:gd name="T0" fmla="*/ 27734 w 1368"/>
                <a:gd name="T1" fmla="*/ 1003 h 1231"/>
                <a:gd name="T2" fmla="*/ 30766 w 1368"/>
                <a:gd name="T3" fmla="*/ 2469 h 1231"/>
                <a:gd name="T4" fmla="*/ 34506 w 1368"/>
                <a:gd name="T5" fmla="*/ 5392 h 1231"/>
                <a:gd name="T6" fmla="*/ 37435 w 1368"/>
                <a:gd name="T7" fmla="*/ 9820 h 1231"/>
                <a:gd name="T8" fmla="*/ 37849 w 1368"/>
                <a:gd name="T9" fmla="*/ 12959 h 1231"/>
                <a:gd name="T10" fmla="*/ 35221 w 1368"/>
                <a:gd name="T11" fmla="*/ 18156 h 1231"/>
                <a:gd name="T12" fmla="*/ 33187 w 1368"/>
                <a:gd name="T13" fmla="*/ 18844 h 1231"/>
                <a:gd name="T14" fmla="*/ 31928 w 1368"/>
                <a:gd name="T15" fmla="*/ 17543 h 1231"/>
                <a:gd name="T16" fmla="*/ 31928 w 1368"/>
                <a:gd name="T17" fmla="*/ 15624 h 1231"/>
                <a:gd name="T18" fmla="*/ 31807 w 1368"/>
                <a:gd name="T19" fmla="*/ 11478 h 1231"/>
                <a:gd name="T20" fmla="*/ 29617 w 1368"/>
                <a:gd name="T21" fmla="*/ 10303 h 1231"/>
                <a:gd name="T22" fmla="*/ 27309 w 1368"/>
                <a:gd name="T23" fmla="*/ 9648 h 1231"/>
                <a:gd name="T24" fmla="*/ 26791 w 1368"/>
                <a:gd name="T25" fmla="*/ 9820 h 1231"/>
                <a:gd name="T26" fmla="*/ 28555 w 1368"/>
                <a:gd name="T27" fmla="*/ 11611 h 1231"/>
                <a:gd name="T28" fmla="*/ 30288 w 1368"/>
                <a:gd name="T29" fmla="*/ 12257 h 1231"/>
                <a:gd name="T30" fmla="*/ 30717 w 1368"/>
                <a:gd name="T31" fmla="*/ 15418 h 1231"/>
                <a:gd name="T32" fmla="*/ 29277 w 1368"/>
                <a:gd name="T33" fmla="*/ 17402 h 1231"/>
                <a:gd name="T34" fmla="*/ 27005 w 1368"/>
                <a:gd name="T35" fmla="*/ 18726 h 1231"/>
                <a:gd name="T36" fmla="*/ 26999 w 1368"/>
                <a:gd name="T37" fmla="*/ 20027 h 1231"/>
                <a:gd name="T38" fmla="*/ 28013 w 1368"/>
                <a:gd name="T39" fmla="*/ 20545 h 1231"/>
                <a:gd name="T40" fmla="*/ 28407 w 1368"/>
                <a:gd name="T41" fmla="*/ 20935 h 1231"/>
                <a:gd name="T42" fmla="*/ 28349 w 1368"/>
                <a:gd name="T43" fmla="*/ 22388 h 1231"/>
                <a:gd name="T44" fmla="*/ 29671 w 1368"/>
                <a:gd name="T45" fmla="*/ 23320 h 1231"/>
                <a:gd name="T46" fmla="*/ 31626 w 1368"/>
                <a:gd name="T47" fmla="*/ 23171 h 1231"/>
                <a:gd name="T48" fmla="*/ 31944 w 1368"/>
                <a:gd name="T49" fmla="*/ 24899 h 1231"/>
                <a:gd name="T50" fmla="*/ 32171 w 1368"/>
                <a:gd name="T51" fmla="*/ 30834 h 1231"/>
                <a:gd name="T52" fmla="*/ 32616 w 1368"/>
                <a:gd name="T53" fmla="*/ 33061 h 1231"/>
                <a:gd name="T54" fmla="*/ 31369 w 1368"/>
                <a:gd name="T55" fmla="*/ 33830 h 1231"/>
                <a:gd name="T56" fmla="*/ 29394 w 1368"/>
                <a:gd name="T57" fmla="*/ 32882 h 1231"/>
                <a:gd name="T58" fmla="*/ 27438 w 1368"/>
                <a:gd name="T59" fmla="*/ 31590 h 1231"/>
                <a:gd name="T60" fmla="*/ 25227 w 1368"/>
                <a:gd name="T61" fmla="*/ 29407 h 1231"/>
                <a:gd name="T62" fmla="*/ 23115 w 1368"/>
                <a:gd name="T63" fmla="*/ 26040 h 1231"/>
                <a:gd name="T64" fmla="*/ 21429 w 1368"/>
                <a:gd name="T65" fmla="*/ 23529 h 1231"/>
                <a:gd name="T66" fmla="*/ 19965 w 1368"/>
                <a:gd name="T67" fmla="*/ 25364 h 1231"/>
                <a:gd name="T68" fmla="*/ 17450 w 1368"/>
                <a:gd name="T69" fmla="*/ 29087 h 1231"/>
                <a:gd name="T70" fmla="*/ 14570 w 1368"/>
                <a:gd name="T71" fmla="*/ 33218 h 1231"/>
                <a:gd name="T72" fmla="*/ 13784 w 1368"/>
                <a:gd name="T73" fmla="*/ 33890 h 1231"/>
                <a:gd name="T74" fmla="*/ 12198 w 1368"/>
                <a:gd name="T75" fmla="*/ 32567 h 1231"/>
                <a:gd name="T76" fmla="*/ 11825 w 1368"/>
                <a:gd name="T77" fmla="*/ 29307 h 1231"/>
                <a:gd name="T78" fmla="*/ 12460 w 1368"/>
                <a:gd name="T79" fmla="*/ 22675 h 1231"/>
                <a:gd name="T80" fmla="*/ 13934 w 1368"/>
                <a:gd name="T81" fmla="*/ 16453 h 1231"/>
                <a:gd name="T82" fmla="*/ 13632 w 1368"/>
                <a:gd name="T83" fmla="*/ 11824 h 1231"/>
                <a:gd name="T84" fmla="*/ 12306 w 1368"/>
                <a:gd name="T85" fmla="*/ 9820 h 1231"/>
                <a:gd name="T86" fmla="*/ 10560 w 1368"/>
                <a:gd name="T87" fmla="*/ 8912 h 1231"/>
                <a:gd name="T88" fmla="*/ 8512 w 1368"/>
                <a:gd name="T89" fmla="*/ 8344 h 1231"/>
                <a:gd name="T90" fmla="*/ 6252 w 1368"/>
                <a:gd name="T91" fmla="*/ 7647 h 1231"/>
                <a:gd name="T92" fmla="*/ 4132 w 1368"/>
                <a:gd name="T93" fmla="*/ 6886 h 1231"/>
                <a:gd name="T94" fmla="*/ 1494 w 1368"/>
                <a:gd name="T95" fmla="*/ 5929 h 1231"/>
                <a:gd name="T96" fmla="*/ 0 w 1368"/>
                <a:gd name="T97" fmla="*/ 5042 h 1231"/>
                <a:gd name="T98" fmla="*/ 1747 w 1368"/>
                <a:gd name="T99" fmla="*/ 4483 h 1231"/>
                <a:gd name="T100" fmla="*/ 3591 w 1368"/>
                <a:gd name="T101" fmla="*/ 4408 h 1231"/>
                <a:gd name="T102" fmla="*/ 6252 w 1368"/>
                <a:gd name="T103" fmla="*/ 4113 h 1231"/>
                <a:gd name="T104" fmla="*/ 10129 w 1368"/>
                <a:gd name="T105" fmla="*/ 3334 h 1231"/>
                <a:gd name="T106" fmla="*/ 14548 w 1368"/>
                <a:gd name="T107" fmla="*/ 1974 h 1231"/>
                <a:gd name="T108" fmla="*/ 16389 w 1368"/>
                <a:gd name="T109" fmla="*/ 1265 h 1231"/>
                <a:gd name="T110" fmla="*/ 19219 w 1368"/>
                <a:gd name="T111" fmla="*/ 545 h 1231"/>
                <a:gd name="T112" fmla="*/ 22944 w 1368"/>
                <a:gd name="T113" fmla="*/ 1 h 1231"/>
                <a:gd name="T114" fmla="*/ 26242 w 1368"/>
                <a:gd name="T115" fmla="*/ 357 h 12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68"/>
                <a:gd name="T175" fmla="*/ 0 h 1231"/>
                <a:gd name="T176" fmla="*/ 1368 w 1368"/>
                <a:gd name="T177" fmla="*/ 1231 h 123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68" h="1231">
                  <a:moveTo>
                    <a:pt x="970" y="24"/>
                  </a:moveTo>
                  <a:lnTo>
                    <a:pt x="974" y="25"/>
                  </a:lnTo>
                  <a:lnTo>
                    <a:pt x="985" y="29"/>
                  </a:lnTo>
                  <a:lnTo>
                    <a:pt x="1001" y="36"/>
                  </a:lnTo>
                  <a:lnTo>
                    <a:pt x="1022" y="45"/>
                  </a:lnTo>
                  <a:lnTo>
                    <a:pt x="1049" y="57"/>
                  </a:lnTo>
                  <a:lnTo>
                    <a:pt x="1078" y="72"/>
                  </a:lnTo>
                  <a:lnTo>
                    <a:pt x="1110" y="90"/>
                  </a:lnTo>
                  <a:lnTo>
                    <a:pt x="1144" y="112"/>
                  </a:lnTo>
                  <a:lnTo>
                    <a:pt x="1177" y="137"/>
                  </a:lnTo>
                  <a:lnTo>
                    <a:pt x="1212" y="164"/>
                  </a:lnTo>
                  <a:lnTo>
                    <a:pt x="1245" y="196"/>
                  </a:lnTo>
                  <a:lnTo>
                    <a:pt x="1278" y="231"/>
                  </a:lnTo>
                  <a:lnTo>
                    <a:pt x="1306" y="268"/>
                  </a:lnTo>
                  <a:lnTo>
                    <a:pt x="1331" y="311"/>
                  </a:lnTo>
                  <a:lnTo>
                    <a:pt x="1351" y="357"/>
                  </a:lnTo>
                  <a:lnTo>
                    <a:pt x="1367" y="406"/>
                  </a:lnTo>
                  <a:lnTo>
                    <a:pt x="1368" y="414"/>
                  </a:lnTo>
                  <a:lnTo>
                    <a:pt x="1368" y="437"/>
                  </a:lnTo>
                  <a:lnTo>
                    <a:pt x="1366" y="470"/>
                  </a:lnTo>
                  <a:lnTo>
                    <a:pt x="1358" y="513"/>
                  </a:lnTo>
                  <a:lnTo>
                    <a:pt x="1342" y="561"/>
                  </a:lnTo>
                  <a:lnTo>
                    <a:pt x="1314" y="611"/>
                  </a:lnTo>
                  <a:lnTo>
                    <a:pt x="1271" y="659"/>
                  </a:lnTo>
                  <a:lnTo>
                    <a:pt x="1212" y="704"/>
                  </a:lnTo>
                  <a:lnTo>
                    <a:pt x="1211" y="702"/>
                  </a:lnTo>
                  <a:lnTo>
                    <a:pt x="1205" y="695"/>
                  </a:lnTo>
                  <a:lnTo>
                    <a:pt x="1197" y="684"/>
                  </a:lnTo>
                  <a:lnTo>
                    <a:pt x="1188" y="671"/>
                  </a:lnTo>
                  <a:lnTo>
                    <a:pt x="1177" y="659"/>
                  </a:lnTo>
                  <a:lnTo>
                    <a:pt x="1165" y="647"/>
                  </a:lnTo>
                  <a:lnTo>
                    <a:pt x="1152" y="637"/>
                  </a:lnTo>
                  <a:lnTo>
                    <a:pt x="1140" y="631"/>
                  </a:lnTo>
                  <a:lnTo>
                    <a:pt x="1141" y="623"/>
                  </a:lnTo>
                  <a:lnTo>
                    <a:pt x="1146" y="599"/>
                  </a:lnTo>
                  <a:lnTo>
                    <a:pt x="1152" y="567"/>
                  </a:lnTo>
                  <a:lnTo>
                    <a:pt x="1156" y="526"/>
                  </a:lnTo>
                  <a:lnTo>
                    <a:pt x="1157" y="486"/>
                  </a:lnTo>
                  <a:lnTo>
                    <a:pt x="1156" y="447"/>
                  </a:lnTo>
                  <a:lnTo>
                    <a:pt x="1148" y="417"/>
                  </a:lnTo>
                  <a:lnTo>
                    <a:pt x="1132" y="395"/>
                  </a:lnTo>
                  <a:lnTo>
                    <a:pt x="1112" y="385"/>
                  </a:lnTo>
                  <a:lnTo>
                    <a:pt x="1090" y="378"/>
                  </a:lnTo>
                  <a:lnTo>
                    <a:pt x="1069" y="374"/>
                  </a:lnTo>
                  <a:lnTo>
                    <a:pt x="1047" y="371"/>
                  </a:lnTo>
                  <a:lnTo>
                    <a:pt x="1026" y="367"/>
                  </a:lnTo>
                  <a:lnTo>
                    <a:pt x="1006" y="361"/>
                  </a:lnTo>
                  <a:lnTo>
                    <a:pt x="986" y="350"/>
                  </a:lnTo>
                  <a:lnTo>
                    <a:pt x="967" y="331"/>
                  </a:lnTo>
                  <a:lnTo>
                    <a:pt x="966" y="334"/>
                  </a:lnTo>
                  <a:lnTo>
                    <a:pt x="966" y="343"/>
                  </a:lnTo>
                  <a:lnTo>
                    <a:pt x="967" y="357"/>
                  </a:lnTo>
                  <a:lnTo>
                    <a:pt x="973" y="371"/>
                  </a:lnTo>
                  <a:lnTo>
                    <a:pt x="983" y="389"/>
                  </a:lnTo>
                  <a:lnTo>
                    <a:pt x="1003" y="406"/>
                  </a:lnTo>
                  <a:lnTo>
                    <a:pt x="1031" y="421"/>
                  </a:lnTo>
                  <a:lnTo>
                    <a:pt x="1073" y="433"/>
                  </a:lnTo>
                  <a:lnTo>
                    <a:pt x="1076" y="433"/>
                  </a:lnTo>
                  <a:lnTo>
                    <a:pt x="1084" y="437"/>
                  </a:lnTo>
                  <a:lnTo>
                    <a:pt x="1093" y="445"/>
                  </a:lnTo>
                  <a:lnTo>
                    <a:pt x="1102" y="458"/>
                  </a:lnTo>
                  <a:lnTo>
                    <a:pt x="1110" y="481"/>
                  </a:lnTo>
                  <a:lnTo>
                    <a:pt x="1113" y="514"/>
                  </a:lnTo>
                  <a:lnTo>
                    <a:pt x="1108" y="560"/>
                  </a:lnTo>
                  <a:lnTo>
                    <a:pt x="1094" y="619"/>
                  </a:lnTo>
                  <a:lnTo>
                    <a:pt x="1089" y="620"/>
                  </a:lnTo>
                  <a:lnTo>
                    <a:pt x="1076" y="625"/>
                  </a:lnTo>
                  <a:lnTo>
                    <a:pt x="1057" y="632"/>
                  </a:lnTo>
                  <a:lnTo>
                    <a:pt x="1035" y="641"/>
                  </a:lnTo>
                  <a:lnTo>
                    <a:pt x="1013" y="653"/>
                  </a:lnTo>
                  <a:lnTo>
                    <a:pt x="991" y="665"/>
                  </a:lnTo>
                  <a:lnTo>
                    <a:pt x="975" y="680"/>
                  </a:lnTo>
                  <a:lnTo>
                    <a:pt x="967" y="694"/>
                  </a:lnTo>
                  <a:lnTo>
                    <a:pt x="966" y="707"/>
                  </a:lnTo>
                  <a:lnTo>
                    <a:pt x="969" y="718"/>
                  </a:lnTo>
                  <a:lnTo>
                    <a:pt x="974" y="727"/>
                  </a:lnTo>
                  <a:lnTo>
                    <a:pt x="982" y="735"/>
                  </a:lnTo>
                  <a:lnTo>
                    <a:pt x="991" y="740"/>
                  </a:lnTo>
                  <a:lnTo>
                    <a:pt x="1002" y="744"/>
                  </a:lnTo>
                  <a:lnTo>
                    <a:pt x="1011" y="746"/>
                  </a:lnTo>
                  <a:lnTo>
                    <a:pt x="1021" y="744"/>
                  </a:lnTo>
                  <a:lnTo>
                    <a:pt x="1026" y="746"/>
                  </a:lnTo>
                  <a:lnTo>
                    <a:pt x="1027" y="751"/>
                  </a:lnTo>
                  <a:lnTo>
                    <a:pt x="1025" y="760"/>
                  </a:lnTo>
                  <a:lnTo>
                    <a:pt x="1022" y="772"/>
                  </a:lnTo>
                  <a:lnTo>
                    <a:pt x="1019" y="786"/>
                  </a:lnTo>
                  <a:lnTo>
                    <a:pt x="1019" y="799"/>
                  </a:lnTo>
                  <a:lnTo>
                    <a:pt x="1023" y="813"/>
                  </a:lnTo>
                  <a:lnTo>
                    <a:pt x="1033" y="825"/>
                  </a:lnTo>
                  <a:lnTo>
                    <a:pt x="1042" y="833"/>
                  </a:lnTo>
                  <a:lnTo>
                    <a:pt x="1056" y="839"/>
                  </a:lnTo>
                  <a:lnTo>
                    <a:pt x="1070" y="846"/>
                  </a:lnTo>
                  <a:lnTo>
                    <a:pt x="1086" y="850"/>
                  </a:lnTo>
                  <a:lnTo>
                    <a:pt x="1105" y="851"/>
                  </a:lnTo>
                  <a:lnTo>
                    <a:pt x="1122" y="849"/>
                  </a:lnTo>
                  <a:lnTo>
                    <a:pt x="1141" y="841"/>
                  </a:lnTo>
                  <a:lnTo>
                    <a:pt x="1160" y="829"/>
                  </a:lnTo>
                  <a:lnTo>
                    <a:pt x="1158" y="838"/>
                  </a:lnTo>
                  <a:lnTo>
                    <a:pt x="1156" y="865"/>
                  </a:lnTo>
                  <a:lnTo>
                    <a:pt x="1153" y="904"/>
                  </a:lnTo>
                  <a:lnTo>
                    <a:pt x="1150" y="952"/>
                  </a:lnTo>
                  <a:lnTo>
                    <a:pt x="1150" y="1006"/>
                  </a:lnTo>
                  <a:lnTo>
                    <a:pt x="1153" y="1064"/>
                  </a:lnTo>
                  <a:lnTo>
                    <a:pt x="1161" y="1120"/>
                  </a:lnTo>
                  <a:lnTo>
                    <a:pt x="1175" y="1172"/>
                  </a:lnTo>
                  <a:lnTo>
                    <a:pt x="1176" y="1176"/>
                  </a:lnTo>
                  <a:lnTo>
                    <a:pt x="1177" y="1187"/>
                  </a:lnTo>
                  <a:lnTo>
                    <a:pt x="1177" y="1200"/>
                  </a:lnTo>
                  <a:lnTo>
                    <a:pt x="1175" y="1214"/>
                  </a:lnTo>
                  <a:lnTo>
                    <a:pt x="1167" y="1224"/>
                  </a:lnTo>
                  <a:lnTo>
                    <a:pt x="1153" y="1231"/>
                  </a:lnTo>
                  <a:lnTo>
                    <a:pt x="1132" y="1228"/>
                  </a:lnTo>
                  <a:lnTo>
                    <a:pt x="1100" y="1215"/>
                  </a:lnTo>
                  <a:lnTo>
                    <a:pt x="1089" y="1210"/>
                  </a:lnTo>
                  <a:lnTo>
                    <a:pt x="1076" y="1202"/>
                  </a:lnTo>
                  <a:lnTo>
                    <a:pt x="1061" y="1194"/>
                  </a:lnTo>
                  <a:lnTo>
                    <a:pt x="1045" y="1184"/>
                  </a:lnTo>
                  <a:lnTo>
                    <a:pt x="1027" y="1174"/>
                  </a:lnTo>
                  <a:lnTo>
                    <a:pt x="1010" y="1160"/>
                  </a:lnTo>
                  <a:lnTo>
                    <a:pt x="990" y="1147"/>
                  </a:lnTo>
                  <a:lnTo>
                    <a:pt x="971" y="1130"/>
                  </a:lnTo>
                  <a:lnTo>
                    <a:pt x="950" y="1111"/>
                  </a:lnTo>
                  <a:lnTo>
                    <a:pt x="930" y="1091"/>
                  </a:lnTo>
                  <a:lnTo>
                    <a:pt x="910" y="1067"/>
                  </a:lnTo>
                  <a:lnTo>
                    <a:pt x="890" y="1040"/>
                  </a:lnTo>
                  <a:lnTo>
                    <a:pt x="871" y="1012"/>
                  </a:lnTo>
                  <a:lnTo>
                    <a:pt x="852" y="980"/>
                  </a:lnTo>
                  <a:lnTo>
                    <a:pt x="834" y="945"/>
                  </a:lnTo>
                  <a:lnTo>
                    <a:pt x="817" y="906"/>
                  </a:lnTo>
                  <a:lnTo>
                    <a:pt x="801" y="874"/>
                  </a:lnTo>
                  <a:lnTo>
                    <a:pt x="787" y="858"/>
                  </a:lnTo>
                  <a:lnTo>
                    <a:pt x="773" y="854"/>
                  </a:lnTo>
                  <a:lnTo>
                    <a:pt x="760" y="862"/>
                  </a:lnTo>
                  <a:lnTo>
                    <a:pt x="747" y="877"/>
                  </a:lnTo>
                  <a:lnTo>
                    <a:pt x="733" y="898"/>
                  </a:lnTo>
                  <a:lnTo>
                    <a:pt x="720" y="921"/>
                  </a:lnTo>
                  <a:lnTo>
                    <a:pt x="706" y="944"/>
                  </a:lnTo>
                  <a:lnTo>
                    <a:pt x="688" y="972"/>
                  </a:lnTo>
                  <a:lnTo>
                    <a:pt x="661" y="1010"/>
                  </a:lnTo>
                  <a:lnTo>
                    <a:pt x="630" y="1056"/>
                  </a:lnTo>
                  <a:lnTo>
                    <a:pt x="599" y="1101"/>
                  </a:lnTo>
                  <a:lnTo>
                    <a:pt x="569" y="1144"/>
                  </a:lnTo>
                  <a:lnTo>
                    <a:pt x="543" y="1180"/>
                  </a:lnTo>
                  <a:lnTo>
                    <a:pt x="526" y="1206"/>
                  </a:lnTo>
                  <a:lnTo>
                    <a:pt x="519" y="1215"/>
                  </a:lnTo>
                  <a:lnTo>
                    <a:pt x="517" y="1218"/>
                  </a:lnTo>
                  <a:lnTo>
                    <a:pt x="509" y="1223"/>
                  </a:lnTo>
                  <a:lnTo>
                    <a:pt x="497" y="1230"/>
                  </a:lnTo>
                  <a:lnTo>
                    <a:pt x="483" y="1231"/>
                  </a:lnTo>
                  <a:lnTo>
                    <a:pt x="468" y="1226"/>
                  </a:lnTo>
                  <a:lnTo>
                    <a:pt x="454" y="1211"/>
                  </a:lnTo>
                  <a:lnTo>
                    <a:pt x="440" y="1182"/>
                  </a:lnTo>
                  <a:lnTo>
                    <a:pt x="431" y="1135"/>
                  </a:lnTo>
                  <a:lnTo>
                    <a:pt x="430" y="1126"/>
                  </a:lnTo>
                  <a:lnTo>
                    <a:pt x="428" y="1101"/>
                  </a:lnTo>
                  <a:lnTo>
                    <a:pt x="427" y="1064"/>
                  </a:lnTo>
                  <a:lnTo>
                    <a:pt x="428" y="1015"/>
                  </a:lnTo>
                  <a:lnTo>
                    <a:pt x="431" y="956"/>
                  </a:lnTo>
                  <a:lnTo>
                    <a:pt x="438" y="891"/>
                  </a:lnTo>
                  <a:lnTo>
                    <a:pt x="450" y="823"/>
                  </a:lnTo>
                  <a:lnTo>
                    <a:pt x="467" y="752"/>
                  </a:lnTo>
                  <a:lnTo>
                    <a:pt x="482" y="699"/>
                  </a:lnTo>
                  <a:lnTo>
                    <a:pt x="494" y="647"/>
                  </a:lnTo>
                  <a:lnTo>
                    <a:pt x="503" y="597"/>
                  </a:lnTo>
                  <a:lnTo>
                    <a:pt x="507" y="550"/>
                  </a:lnTo>
                  <a:lnTo>
                    <a:pt x="507" y="508"/>
                  </a:lnTo>
                  <a:lnTo>
                    <a:pt x="503" y="466"/>
                  </a:lnTo>
                  <a:lnTo>
                    <a:pt x="492" y="429"/>
                  </a:lnTo>
                  <a:lnTo>
                    <a:pt x="478" y="395"/>
                  </a:lnTo>
                  <a:lnTo>
                    <a:pt x="468" y="381"/>
                  </a:lnTo>
                  <a:lnTo>
                    <a:pt x="456" y="367"/>
                  </a:lnTo>
                  <a:lnTo>
                    <a:pt x="444" y="357"/>
                  </a:lnTo>
                  <a:lnTo>
                    <a:pt x="431" y="346"/>
                  </a:lnTo>
                  <a:lnTo>
                    <a:pt x="415" y="338"/>
                  </a:lnTo>
                  <a:lnTo>
                    <a:pt x="399" y="331"/>
                  </a:lnTo>
                  <a:lnTo>
                    <a:pt x="381" y="324"/>
                  </a:lnTo>
                  <a:lnTo>
                    <a:pt x="364" y="318"/>
                  </a:lnTo>
                  <a:lnTo>
                    <a:pt x="345" y="314"/>
                  </a:lnTo>
                  <a:lnTo>
                    <a:pt x="325" y="308"/>
                  </a:lnTo>
                  <a:lnTo>
                    <a:pt x="307" y="303"/>
                  </a:lnTo>
                  <a:lnTo>
                    <a:pt x="287" y="298"/>
                  </a:lnTo>
                  <a:lnTo>
                    <a:pt x="266" y="292"/>
                  </a:lnTo>
                  <a:lnTo>
                    <a:pt x="245" y="286"/>
                  </a:lnTo>
                  <a:lnTo>
                    <a:pt x="225" y="278"/>
                  </a:lnTo>
                  <a:lnTo>
                    <a:pt x="205" y="270"/>
                  </a:lnTo>
                  <a:lnTo>
                    <a:pt x="190" y="264"/>
                  </a:lnTo>
                  <a:lnTo>
                    <a:pt x="172" y="256"/>
                  </a:lnTo>
                  <a:lnTo>
                    <a:pt x="149" y="250"/>
                  </a:lnTo>
                  <a:lnTo>
                    <a:pt x="125" y="242"/>
                  </a:lnTo>
                  <a:lnTo>
                    <a:pt x="101" y="232"/>
                  </a:lnTo>
                  <a:lnTo>
                    <a:pt x="77" y="224"/>
                  </a:lnTo>
                  <a:lnTo>
                    <a:pt x="54" y="215"/>
                  </a:lnTo>
                  <a:lnTo>
                    <a:pt x="34" y="207"/>
                  </a:lnTo>
                  <a:lnTo>
                    <a:pt x="16" y="199"/>
                  </a:lnTo>
                  <a:lnTo>
                    <a:pt x="6" y="191"/>
                  </a:lnTo>
                  <a:lnTo>
                    <a:pt x="0" y="183"/>
                  </a:lnTo>
                  <a:lnTo>
                    <a:pt x="2" y="176"/>
                  </a:lnTo>
                  <a:lnTo>
                    <a:pt x="12" y="171"/>
                  </a:lnTo>
                  <a:lnTo>
                    <a:pt x="32" y="167"/>
                  </a:lnTo>
                  <a:lnTo>
                    <a:pt x="63" y="163"/>
                  </a:lnTo>
                  <a:lnTo>
                    <a:pt x="106" y="161"/>
                  </a:lnTo>
                  <a:lnTo>
                    <a:pt x="109" y="161"/>
                  </a:lnTo>
                  <a:lnTo>
                    <a:pt x="117" y="161"/>
                  </a:lnTo>
                  <a:lnTo>
                    <a:pt x="130" y="160"/>
                  </a:lnTo>
                  <a:lnTo>
                    <a:pt x="149" y="159"/>
                  </a:lnTo>
                  <a:lnTo>
                    <a:pt x="170" y="156"/>
                  </a:lnTo>
                  <a:lnTo>
                    <a:pt x="196" y="153"/>
                  </a:lnTo>
                  <a:lnTo>
                    <a:pt x="225" y="149"/>
                  </a:lnTo>
                  <a:lnTo>
                    <a:pt x="257" y="144"/>
                  </a:lnTo>
                  <a:lnTo>
                    <a:pt x="292" y="137"/>
                  </a:lnTo>
                  <a:lnTo>
                    <a:pt x="328" y="131"/>
                  </a:lnTo>
                  <a:lnTo>
                    <a:pt x="365" y="121"/>
                  </a:lnTo>
                  <a:lnTo>
                    <a:pt x="404" y="112"/>
                  </a:lnTo>
                  <a:lnTo>
                    <a:pt x="444" y="100"/>
                  </a:lnTo>
                  <a:lnTo>
                    <a:pt x="484" y="86"/>
                  </a:lnTo>
                  <a:lnTo>
                    <a:pt x="525" y="72"/>
                  </a:lnTo>
                  <a:lnTo>
                    <a:pt x="563" y="54"/>
                  </a:lnTo>
                  <a:lnTo>
                    <a:pt x="567" y="53"/>
                  </a:lnTo>
                  <a:lnTo>
                    <a:pt x="577" y="50"/>
                  </a:lnTo>
                  <a:lnTo>
                    <a:pt x="591" y="46"/>
                  </a:lnTo>
                  <a:lnTo>
                    <a:pt x="612" y="40"/>
                  </a:lnTo>
                  <a:lnTo>
                    <a:pt x="636" y="33"/>
                  </a:lnTo>
                  <a:lnTo>
                    <a:pt x="664" y="26"/>
                  </a:lnTo>
                  <a:lnTo>
                    <a:pt x="694" y="20"/>
                  </a:lnTo>
                  <a:lnTo>
                    <a:pt x="727" y="13"/>
                  </a:lnTo>
                  <a:lnTo>
                    <a:pt x="760" y="8"/>
                  </a:lnTo>
                  <a:lnTo>
                    <a:pt x="795" y="4"/>
                  </a:lnTo>
                  <a:lnTo>
                    <a:pt x="828" y="1"/>
                  </a:lnTo>
                  <a:lnTo>
                    <a:pt x="862" y="0"/>
                  </a:lnTo>
                  <a:lnTo>
                    <a:pt x="892" y="1"/>
                  </a:lnTo>
                  <a:lnTo>
                    <a:pt x="922" y="5"/>
                  </a:lnTo>
                  <a:lnTo>
                    <a:pt x="947" y="13"/>
                  </a:lnTo>
                  <a:lnTo>
                    <a:pt x="97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0992" name="Freeform 8"/>
            <p:cNvSpPr>
              <a:spLocks noChangeAspect="1"/>
            </p:cNvSpPr>
            <p:nvPr/>
          </p:nvSpPr>
          <p:spPr bwMode="auto">
            <a:xfrm>
              <a:off x="1999" y="686"/>
              <a:ext cx="1820" cy="1509"/>
            </a:xfrm>
            <a:custGeom>
              <a:avLst/>
              <a:gdLst>
                <a:gd name="T0" fmla="*/ 109 w 1306"/>
                <a:gd name="T1" fmla="*/ 16464 h 1083"/>
                <a:gd name="T2" fmla="*/ 799 w 1306"/>
                <a:gd name="T3" fmla="*/ 19422 h 1083"/>
                <a:gd name="T4" fmla="*/ 2161 w 1306"/>
                <a:gd name="T5" fmla="*/ 22080 h 1083"/>
                <a:gd name="T6" fmla="*/ 4126 w 1306"/>
                <a:gd name="T7" fmla="*/ 24462 h 1083"/>
                <a:gd name="T8" fmla="*/ 6586 w 1306"/>
                <a:gd name="T9" fmla="*/ 26485 h 1083"/>
                <a:gd name="T10" fmla="*/ 9460 w 1306"/>
                <a:gd name="T11" fmla="*/ 28068 h 1083"/>
                <a:gd name="T12" fmla="*/ 12651 w 1306"/>
                <a:gd name="T13" fmla="*/ 29223 h 1083"/>
                <a:gd name="T14" fmla="*/ 16157 w 1306"/>
                <a:gd name="T15" fmla="*/ 29802 h 1083"/>
                <a:gd name="T16" fmla="*/ 19853 w 1306"/>
                <a:gd name="T17" fmla="*/ 29802 h 1083"/>
                <a:gd name="T18" fmla="*/ 23373 w 1306"/>
                <a:gd name="T19" fmla="*/ 29223 h 1083"/>
                <a:gd name="T20" fmla="*/ 26631 w 1306"/>
                <a:gd name="T21" fmla="*/ 28068 h 1083"/>
                <a:gd name="T22" fmla="*/ 29496 w 1306"/>
                <a:gd name="T23" fmla="*/ 26485 h 1083"/>
                <a:gd name="T24" fmla="*/ 31932 w 1306"/>
                <a:gd name="T25" fmla="*/ 24462 h 1083"/>
                <a:gd name="T26" fmla="*/ 33894 w 1306"/>
                <a:gd name="T27" fmla="*/ 22080 h 1083"/>
                <a:gd name="T28" fmla="*/ 35285 w 1306"/>
                <a:gd name="T29" fmla="*/ 19422 h 1083"/>
                <a:gd name="T30" fmla="*/ 35962 w 1306"/>
                <a:gd name="T31" fmla="*/ 16464 h 1083"/>
                <a:gd name="T32" fmla="*/ 35962 w 1306"/>
                <a:gd name="T33" fmla="*/ 13433 h 1083"/>
                <a:gd name="T34" fmla="*/ 35285 w 1306"/>
                <a:gd name="T35" fmla="*/ 10472 h 1083"/>
                <a:gd name="T36" fmla="*/ 33894 w 1306"/>
                <a:gd name="T37" fmla="*/ 7838 h 1083"/>
                <a:gd name="T38" fmla="*/ 31932 w 1306"/>
                <a:gd name="T39" fmla="*/ 5420 h 1083"/>
                <a:gd name="T40" fmla="*/ 29496 w 1306"/>
                <a:gd name="T41" fmla="*/ 3390 h 1083"/>
                <a:gd name="T42" fmla="*/ 26631 w 1306"/>
                <a:gd name="T43" fmla="*/ 1817 h 1083"/>
                <a:gd name="T44" fmla="*/ 23373 w 1306"/>
                <a:gd name="T45" fmla="*/ 652 h 1083"/>
                <a:gd name="T46" fmla="*/ 19853 w 1306"/>
                <a:gd name="T47" fmla="*/ 78 h 1083"/>
                <a:gd name="T48" fmla="*/ 16157 w 1306"/>
                <a:gd name="T49" fmla="*/ 78 h 1083"/>
                <a:gd name="T50" fmla="*/ 12651 w 1306"/>
                <a:gd name="T51" fmla="*/ 652 h 1083"/>
                <a:gd name="T52" fmla="*/ 9460 w 1306"/>
                <a:gd name="T53" fmla="*/ 1817 h 1083"/>
                <a:gd name="T54" fmla="*/ 6586 w 1306"/>
                <a:gd name="T55" fmla="*/ 3390 h 1083"/>
                <a:gd name="T56" fmla="*/ 4126 w 1306"/>
                <a:gd name="T57" fmla="*/ 5420 h 1083"/>
                <a:gd name="T58" fmla="*/ 2161 w 1306"/>
                <a:gd name="T59" fmla="*/ 7838 h 1083"/>
                <a:gd name="T60" fmla="*/ 799 w 1306"/>
                <a:gd name="T61" fmla="*/ 10472 h 1083"/>
                <a:gd name="T62" fmla="*/ 109 w 1306"/>
                <a:gd name="T63" fmla="*/ 13433 h 10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06"/>
                <a:gd name="T97" fmla="*/ 0 h 1083"/>
                <a:gd name="T98" fmla="*/ 1306 w 1306"/>
                <a:gd name="T99" fmla="*/ 1083 h 10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06" h="1083">
                  <a:moveTo>
                    <a:pt x="0" y="542"/>
                  </a:moveTo>
                  <a:lnTo>
                    <a:pt x="4" y="597"/>
                  </a:lnTo>
                  <a:lnTo>
                    <a:pt x="13" y="651"/>
                  </a:lnTo>
                  <a:lnTo>
                    <a:pt x="29" y="704"/>
                  </a:lnTo>
                  <a:lnTo>
                    <a:pt x="50" y="753"/>
                  </a:lnTo>
                  <a:lnTo>
                    <a:pt x="78" y="800"/>
                  </a:lnTo>
                  <a:lnTo>
                    <a:pt x="111" y="845"/>
                  </a:lnTo>
                  <a:lnTo>
                    <a:pt x="149" y="887"/>
                  </a:lnTo>
                  <a:lnTo>
                    <a:pt x="191" y="924"/>
                  </a:lnTo>
                  <a:lnTo>
                    <a:pt x="238" y="960"/>
                  </a:lnTo>
                  <a:lnTo>
                    <a:pt x="287" y="991"/>
                  </a:lnTo>
                  <a:lnTo>
                    <a:pt x="342" y="1018"/>
                  </a:lnTo>
                  <a:lnTo>
                    <a:pt x="398" y="1041"/>
                  </a:lnTo>
                  <a:lnTo>
                    <a:pt x="458" y="1059"/>
                  </a:lnTo>
                  <a:lnTo>
                    <a:pt x="521" y="1073"/>
                  </a:lnTo>
                  <a:lnTo>
                    <a:pt x="585" y="1081"/>
                  </a:lnTo>
                  <a:lnTo>
                    <a:pt x="652" y="1083"/>
                  </a:lnTo>
                  <a:lnTo>
                    <a:pt x="719" y="1081"/>
                  </a:lnTo>
                  <a:lnTo>
                    <a:pt x="785" y="1073"/>
                  </a:lnTo>
                  <a:lnTo>
                    <a:pt x="846" y="1059"/>
                  </a:lnTo>
                  <a:lnTo>
                    <a:pt x="906" y="1041"/>
                  </a:lnTo>
                  <a:lnTo>
                    <a:pt x="964" y="1018"/>
                  </a:lnTo>
                  <a:lnTo>
                    <a:pt x="1017" y="991"/>
                  </a:lnTo>
                  <a:lnTo>
                    <a:pt x="1068" y="960"/>
                  </a:lnTo>
                  <a:lnTo>
                    <a:pt x="1115" y="924"/>
                  </a:lnTo>
                  <a:lnTo>
                    <a:pt x="1156" y="887"/>
                  </a:lnTo>
                  <a:lnTo>
                    <a:pt x="1194" y="845"/>
                  </a:lnTo>
                  <a:lnTo>
                    <a:pt x="1227" y="800"/>
                  </a:lnTo>
                  <a:lnTo>
                    <a:pt x="1255" y="753"/>
                  </a:lnTo>
                  <a:lnTo>
                    <a:pt x="1277" y="704"/>
                  </a:lnTo>
                  <a:lnTo>
                    <a:pt x="1293" y="651"/>
                  </a:lnTo>
                  <a:lnTo>
                    <a:pt x="1302" y="597"/>
                  </a:lnTo>
                  <a:lnTo>
                    <a:pt x="1306" y="542"/>
                  </a:lnTo>
                  <a:lnTo>
                    <a:pt x="1302" y="487"/>
                  </a:lnTo>
                  <a:lnTo>
                    <a:pt x="1293" y="432"/>
                  </a:lnTo>
                  <a:lnTo>
                    <a:pt x="1277" y="380"/>
                  </a:lnTo>
                  <a:lnTo>
                    <a:pt x="1255" y="330"/>
                  </a:lnTo>
                  <a:lnTo>
                    <a:pt x="1227" y="284"/>
                  </a:lnTo>
                  <a:lnTo>
                    <a:pt x="1194" y="238"/>
                  </a:lnTo>
                  <a:lnTo>
                    <a:pt x="1156" y="197"/>
                  </a:lnTo>
                  <a:lnTo>
                    <a:pt x="1115" y="158"/>
                  </a:lnTo>
                  <a:lnTo>
                    <a:pt x="1068" y="123"/>
                  </a:lnTo>
                  <a:lnTo>
                    <a:pt x="1017" y="92"/>
                  </a:lnTo>
                  <a:lnTo>
                    <a:pt x="964" y="66"/>
                  </a:lnTo>
                  <a:lnTo>
                    <a:pt x="906" y="43"/>
                  </a:lnTo>
                  <a:lnTo>
                    <a:pt x="846" y="24"/>
                  </a:lnTo>
                  <a:lnTo>
                    <a:pt x="785" y="11"/>
                  </a:lnTo>
                  <a:lnTo>
                    <a:pt x="719" y="3"/>
                  </a:lnTo>
                  <a:lnTo>
                    <a:pt x="652" y="0"/>
                  </a:lnTo>
                  <a:lnTo>
                    <a:pt x="585" y="3"/>
                  </a:lnTo>
                  <a:lnTo>
                    <a:pt x="521" y="11"/>
                  </a:lnTo>
                  <a:lnTo>
                    <a:pt x="458" y="24"/>
                  </a:lnTo>
                  <a:lnTo>
                    <a:pt x="398" y="43"/>
                  </a:lnTo>
                  <a:lnTo>
                    <a:pt x="342" y="66"/>
                  </a:lnTo>
                  <a:lnTo>
                    <a:pt x="287" y="92"/>
                  </a:lnTo>
                  <a:lnTo>
                    <a:pt x="238" y="123"/>
                  </a:lnTo>
                  <a:lnTo>
                    <a:pt x="191" y="158"/>
                  </a:lnTo>
                  <a:lnTo>
                    <a:pt x="149" y="197"/>
                  </a:lnTo>
                  <a:lnTo>
                    <a:pt x="111" y="238"/>
                  </a:lnTo>
                  <a:lnTo>
                    <a:pt x="78" y="284"/>
                  </a:lnTo>
                  <a:lnTo>
                    <a:pt x="50" y="330"/>
                  </a:lnTo>
                  <a:lnTo>
                    <a:pt x="29" y="380"/>
                  </a:lnTo>
                  <a:lnTo>
                    <a:pt x="13" y="432"/>
                  </a:lnTo>
                  <a:lnTo>
                    <a:pt x="4" y="487"/>
                  </a:lnTo>
                  <a:lnTo>
                    <a:pt x="0" y="5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0993" name="Freeform 9"/>
            <p:cNvSpPr>
              <a:spLocks noChangeAspect="1"/>
            </p:cNvSpPr>
            <p:nvPr/>
          </p:nvSpPr>
          <p:spPr bwMode="auto">
            <a:xfrm>
              <a:off x="2088" y="767"/>
              <a:ext cx="1642" cy="1349"/>
            </a:xfrm>
            <a:custGeom>
              <a:avLst/>
              <a:gdLst>
                <a:gd name="T0" fmla="*/ 56 w 1178"/>
                <a:gd name="T1" fmla="*/ 14721 h 968"/>
                <a:gd name="T2" fmla="*/ 721 w 1178"/>
                <a:gd name="T3" fmla="*/ 17347 h 968"/>
                <a:gd name="T4" fmla="*/ 1967 w 1178"/>
                <a:gd name="T5" fmla="*/ 19742 h 968"/>
                <a:gd name="T6" fmla="*/ 3684 w 1178"/>
                <a:gd name="T7" fmla="*/ 21909 h 968"/>
                <a:gd name="T8" fmla="*/ 5906 w 1178"/>
                <a:gd name="T9" fmla="*/ 23715 h 968"/>
                <a:gd name="T10" fmla="*/ 8510 w 1178"/>
                <a:gd name="T11" fmla="*/ 25133 h 968"/>
                <a:gd name="T12" fmla="*/ 11435 w 1178"/>
                <a:gd name="T13" fmla="*/ 26135 h 968"/>
                <a:gd name="T14" fmla="*/ 14616 w 1178"/>
                <a:gd name="T15" fmla="*/ 26666 h 968"/>
                <a:gd name="T16" fmla="*/ 17939 w 1178"/>
                <a:gd name="T17" fmla="*/ 26666 h 968"/>
                <a:gd name="T18" fmla="*/ 21133 w 1178"/>
                <a:gd name="T19" fmla="*/ 26135 h 968"/>
                <a:gd name="T20" fmla="*/ 24057 w 1178"/>
                <a:gd name="T21" fmla="*/ 25133 h 968"/>
                <a:gd name="T22" fmla="*/ 26690 w 1178"/>
                <a:gd name="T23" fmla="*/ 23715 h 968"/>
                <a:gd name="T24" fmla="*/ 28884 w 1178"/>
                <a:gd name="T25" fmla="*/ 21909 h 968"/>
                <a:gd name="T26" fmla="*/ 30650 w 1178"/>
                <a:gd name="T27" fmla="*/ 19742 h 968"/>
                <a:gd name="T28" fmla="*/ 31864 w 1178"/>
                <a:gd name="T29" fmla="*/ 17347 h 968"/>
                <a:gd name="T30" fmla="*/ 32528 w 1178"/>
                <a:gd name="T31" fmla="*/ 14721 h 968"/>
                <a:gd name="T32" fmla="*/ 32528 w 1178"/>
                <a:gd name="T33" fmla="*/ 11990 h 968"/>
                <a:gd name="T34" fmla="*/ 31864 w 1178"/>
                <a:gd name="T35" fmla="*/ 9361 h 968"/>
                <a:gd name="T36" fmla="*/ 30650 w 1178"/>
                <a:gd name="T37" fmla="*/ 6957 h 968"/>
                <a:gd name="T38" fmla="*/ 28884 w 1178"/>
                <a:gd name="T39" fmla="*/ 4850 h 968"/>
                <a:gd name="T40" fmla="*/ 26690 w 1178"/>
                <a:gd name="T41" fmla="*/ 3069 h 968"/>
                <a:gd name="T42" fmla="*/ 24057 w 1178"/>
                <a:gd name="T43" fmla="*/ 1603 h 968"/>
                <a:gd name="T44" fmla="*/ 21133 w 1178"/>
                <a:gd name="T45" fmla="*/ 573 h 968"/>
                <a:gd name="T46" fmla="*/ 17939 w 1178"/>
                <a:gd name="T47" fmla="*/ 56 h 968"/>
                <a:gd name="T48" fmla="*/ 14616 w 1178"/>
                <a:gd name="T49" fmla="*/ 56 h 968"/>
                <a:gd name="T50" fmla="*/ 11435 w 1178"/>
                <a:gd name="T51" fmla="*/ 573 h 968"/>
                <a:gd name="T52" fmla="*/ 8510 w 1178"/>
                <a:gd name="T53" fmla="*/ 1603 h 968"/>
                <a:gd name="T54" fmla="*/ 5906 w 1178"/>
                <a:gd name="T55" fmla="*/ 3069 h 968"/>
                <a:gd name="T56" fmla="*/ 3684 w 1178"/>
                <a:gd name="T57" fmla="*/ 4850 h 968"/>
                <a:gd name="T58" fmla="*/ 1967 w 1178"/>
                <a:gd name="T59" fmla="*/ 6957 h 968"/>
                <a:gd name="T60" fmla="*/ 721 w 1178"/>
                <a:gd name="T61" fmla="*/ 9361 h 968"/>
                <a:gd name="T62" fmla="*/ 56 w 1178"/>
                <a:gd name="T63" fmla="*/ 11990 h 9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78"/>
                <a:gd name="T97" fmla="*/ 0 h 968"/>
                <a:gd name="T98" fmla="*/ 1178 w 1178"/>
                <a:gd name="T99" fmla="*/ 968 h 9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78" h="968">
                  <a:moveTo>
                    <a:pt x="0" y="484"/>
                  </a:moveTo>
                  <a:lnTo>
                    <a:pt x="2" y="533"/>
                  </a:lnTo>
                  <a:lnTo>
                    <a:pt x="12" y="581"/>
                  </a:lnTo>
                  <a:lnTo>
                    <a:pt x="26" y="628"/>
                  </a:lnTo>
                  <a:lnTo>
                    <a:pt x="47" y="672"/>
                  </a:lnTo>
                  <a:lnTo>
                    <a:pt x="71" y="715"/>
                  </a:lnTo>
                  <a:lnTo>
                    <a:pt x="100" y="755"/>
                  </a:lnTo>
                  <a:lnTo>
                    <a:pt x="133" y="793"/>
                  </a:lnTo>
                  <a:lnTo>
                    <a:pt x="172" y="826"/>
                  </a:lnTo>
                  <a:lnTo>
                    <a:pt x="214" y="858"/>
                  </a:lnTo>
                  <a:lnTo>
                    <a:pt x="259" y="885"/>
                  </a:lnTo>
                  <a:lnTo>
                    <a:pt x="307" y="910"/>
                  </a:lnTo>
                  <a:lnTo>
                    <a:pt x="359" y="930"/>
                  </a:lnTo>
                  <a:lnTo>
                    <a:pt x="413" y="946"/>
                  </a:lnTo>
                  <a:lnTo>
                    <a:pt x="469" y="958"/>
                  </a:lnTo>
                  <a:lnTo>
                    <a:pt x="528" y="965"/>
                  </a:lnTo>
                  <a:lnTo>
                    <a:pt x="588" y="968"/>
                  </a:lnTo>
                  <a:lnTo>
                    <a:pt x="648" y="965"/>
                  </a:lnTo>
                  <a:lnTo>
                    <a:pt x="707" y="958"/>
                  </a:lnTo>
                  <a:lnTo>
                    <a:pt x="763" y="946"/>
                  </a:lnTo>
                  <a:lnTo>
                    <a:pt x="818" y="930"/>
                  </a:lnTo>
                  <a:lnTo>
                    <a:pt x="869" y="910"/>
                  </a:lnTo>
                  <a:lnTo>
                    <a:pt x="918" y="885"/>
                  </a:lnTo>
                  <a:lnTo>
                    <a:pt x="964" y="858"/>
                  </a:lnTo>
                  <a:lnTo>
                    <a:pt x="1005" y="826"/>
                  </a:lnTo>
                  <a:lnTo>
                    <a:pt x="1043" y="793"/>
                  </a:lnTo>
                  <a:lnTo>
                    <a:pt x="1078" y="755"/>
                  </a:lnTo>
                  <a:lnTo>
                    <a:pt x="1107" y="715"/>
                  </a:lnTo>
                  <a:lnTo>
                    <a:pt x="1131" y="672"/>
                  </a:lnTo>
                  <a:lnTo>
                    <a:pt x="1151" y="628"/>
                  </a:lnTo>
                  <a:lnTo>
                    <a:pt x="1166" y="581"/>
                  </a:lnTo>
                  <a:lnTo>
                    <a:pt x="1175" y="533"/>
                  </a:lnTo>
                  <a:lnTo>
                    <a:pt x="1178" y="484"/>
                  </a:lnTo>
                  <a:lnTo>
                    <a:pt x="1175" y="434"/>
                  </a:lnTo>
                  <a:lnTo>
                    <a:pt x="1166" y="386"/>
                  </a:lnTo>
                  <a:lnTo>
                    <a:pt x="1151" y="339"/>
                  </a:lnTo>
                  <a:lnTo>
                    <a:pt x="1131" y="295"/>
                  </a:lnTo>
                  <a:lnTo>
                    <a:pt x="1107" y="252"/>
                  </a:lnTo>
                  <a:lnTo>
                    <a:pt x="1078" y="214"/>
                  </a:lnTo>
                  <a:lnTo>
                    <a:pt x="1043" y="176"/>
                  </a:lnTo>
                  <a:lnTo>
                    <a:pt x="1005" y="141"/>
                  </a:lnTo>
                  <a:lnTo>
                    <a:pt x="964" y="111"/>
                  </a:lnTo>
                  <a:lnTo>
                    <a:pt x="918" y="83"/>
                  </a:lnTo>
                  <a:lnTo>
                    <a:pt x="869" y="58"/>
                  </a:lnTo>
                  <a:lnTo>
                    <a:pt x="818" y="37"/>
                  </a:lnTo>
                  <a:lnTo>
                    <a:pt x="763" y="21"/>
                  </a:lnTo>
                  <a:lnTo>
                    <a:pt x="707" y="9"/>
                  </a:lnTo>
                  <a:lnTo>
                    <a:pt x="648" y="2"/>
                  </a:lnTo>
                  <a:lnTo>
                    <a:pt x="588" y="0"/>
                  </a:lnTo>
                  <a:lnTo>
                    <a:pt x="528" y="2"/>
                  </a:lnTo>
                  <a:lnTo>
                    <a:pt x="469" y="9"/>
                  </a:lnTo>
                  <a:lnTo>
                    <a:pt x="413" y="21"/>
                  </a:lnTo>
                  <a:lnTo>
                    <a:pt x="359" y="37"/>
                  </a:lnTo>
                  <a:lnTo>
                    <a:pt x="307" y="58"/>
                  </a:lnTo>
                  <a:lnTo>
                    <a:pt x="259" y="83"/>
                  </a:lnTo>
                  <a:lnTo>
                    <a:pt x="214" y="111"/>
                  </a:lnTo>
                  <a:lnTo>
                    <a:pt x="172" y="141"/>
                  </a:lnTo>
                  <a:lnTo>
                    <a:pt x="133" y="176"/>
                  </a:lnTo>
                  <a:lnTo>
                    <a:pt x="100" y="214"/>
                  </a:lnTo>
                  <a:lnTo>
                    <a:pt x="71" y="252"/>
                  </a:lnTo>
                  <a:lnTo>
                    <a:pt x="47" y="295"/>
                  </a:lnTo>
                  <a:lnTo>
                    <a:pt x="26" y="339"/>
                  </a:lnTo>
                  <a:lnTo>
                    <a:pt x="12" y="386"/>
                  </a:lnTo>
                  <a:lnTo>
                    <a:pt x="2" y="434"/>
                  </a:lnTo>
                  <a:lnTo>
                    <a:pt x="0" y="484"/>
                  </a:lnTo>
                  <a:close/>
                </a:path>
              </a:pathLst>
            </a:custGeom>
            <a:solidFill>
              <a:srgbClr val="C984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0994" name="Freeform 10"/>
            <p:cNvSpPr>
              <a:spLocks noChangeAspect="1"/>
            </p:cNvSpPr>
            <p:nvPr/>
          </p:nvSpPr>
          <p:spPr bwMode="auto">
            <a:xfrm>
              <a:off x="2917" y="1369"/>
              <a:ext cx="94" cy="178"/>
            </a:xfrm>
            <a:custGeom>
              <a:avLst/>
              <a:gdLst>
                <a:gd name="T0" fmla="*/ 0 w 67"/>
                <a:gd name="T1" fmla="*/ 1727 h 128"/>
                <a:gd name="T2" fmla="*/ 58 w 67"/>
                <a:gd name="T3" fmla="*/ 2372 h 128"/>
                <a:gd name="T4" fmla="*/ 314 w 67"/>
                <a:gd name="T5" fmla="*/ 2941 h 128"/>
                <a:gd name="T6" fmla="*/ 619 w 67"/>
                <a:gd name="T7" fmla="*/ 3331 h 128"/>
                <a:gd name="T8" fmla="*/ 981 w 67"/>
                <a:gd name="T9" fmla="*/ 3475 h 128"/>
                <a:gd name="T10" fmla="*/ 1386 w 67"/>
                <a:gd name="T11" fmla="*/ 3331 h 128"/>
                <a:gd name="T12" fmla="*/ 1681 w 67"/>
                <a:gd name="T13" fmla="*/ 2941 h 128"/>
                <a:gd name="T14" fmla="*/ 1891 w 67"/>
                <a:gd name="T15" fmla="*/ 2372 h 128"/>
                <a:gd name="T16" fmla="*/ 1982 w 67"/>
                <a:gd name="T17" fmla="*/ 1727 h 128"/>
                <a:gd name="T18" fmla="*/ 1891 w 67"/>
                <a:gd name="T19" fmla="*/ 1035 h 128"/>
                <a:gd name="T20" fmla="*/ 1681 w 67"/>
                <a:gd name="T21" fmla="*/ 495 h 128"/>
                <a:gd name="T22" fmla="*/ 1386 w 67"/>
                <a:gd name="T23" fmla="*/ 135 h 128"/>
                <a:gd name="T24" fmla="*/ 981 w 67"/>
                <a:gd name="T25" fmla="*/ 0 h 128"/>
                <a:gd name="T26" fmla="*/ 619 w 67"/>
                <a:gd name="T27" fmla="*/ 135 h 128"/>
                <a:gd name="T28" fmla="*/ 314 w 67"/>
                <a:gd name="T29" fmla="*/ 495 h 128"/>
                <a:gd name="T30" fmla="*/ 58 w 67"/>
                <a:gd name="T31" fmla="*/ 1035 h 128"/>
                <a:gd name="T32" fmla="*/ 0 w 67"/>
                <a:gd name="T33" fmla="*/ 1727 h 1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28"/>
                <a:gd name="T53" fmla="*/ 67 w 67"/>
                <a:gd name="T54" fmla="*/ 128 h 1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28">
                  <a:moveTo>
                    <a:pt x="0" y="64"/>
                  </a:moveTo>
                  <a:lnTo>
                    <a:pt x="2" y="88"/>
                  </a:lnTo>
                  <a:lnTo>
                    <a:pt x="11" y="109"/>
                  </a:lnTo>
                  <a:lnTo>
                    <a:pt x="21" y="123"/>
                  </a:lnTo>
                  <a:lnTo>
                    <a:pt x="33" y="128"/>
                  </a:lnTo>
                  <a:lnTo>
                    <a:pt x="47" y="123"/>
                  </a:lnTo>
                  <a:lnTo>
                    <a:pt x="57" y="109"/>
                  </a:lnTo>
                  <a:lnTo>
                    <a:pt x="64" y="88"/>
                  </a:lnTo>
                  <a:lnTo>
                    <a:pt x="67" y="64"/>
                  </a:lnTo>
                  <a:lnTo>
                    <a:pt x="64" y="38"/>
                  </a:lnTo>
                  <a:lnTo>
                    <a:pt x="57" y="18"/>
                  </a:lnTo>
                  <a:lnTo>
                    <a:pt x="47" y="5"/>
                  </a:lnTo>
                  <a:lnTo>
                    <a:pt x="33" y="0"/>
                  </a:lnTo>
                  <a:lnTo>
                    <a:pt x="21" y="5"/>
                  </a:lnTo>
                  <a:lnTo>
                    <a:pt x="11" y="18"/>
                  </a:lnTo>
                  <a:lnTo>
                    <a:pt x="2" y="38"/>
                  </a:lnTo>
                  <a:lnTo>
                    <a:pt x="0"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0995" name="Freeform 11"/>
            <p:cNvSpPr>
              <a:spLocks noChangeAspect="1"/>
            </p:cNvSpPr>
            <p:nvPr/>
          </p:nvSpPr>
          <p:spPr bwMode="auto">
            <a:xfrm>
              <a:off x="2201" y="1309"/>
              <a:ext cx="73" cy="157"/>
            </a:xfrm>
            <a:custGeom>
              <a:avLst/>
              <a:gdLst>
                <a:gd name="T0" fmla="*/ 0 w 52"/>
                <a:gd name="T1" fmla="*/ 1501 h 113"/>
                <a:gd name="T2" fmla="*/ 58 w 52"/>
                <a:gd name="T3" fmla="*/ 2127 h 113"/>
                <a:gd name="T4" fmla="*/ 213 w 52"/>
                <a:gd name="T5" fmla="*/ 2568 h 113"/>
                <a:gd name="T6" fmla="*/ 444 w 52"/>
                <a:gd name="T7" fmla="*/ 2920 h 113"/>
                <a:gd name="T8" fmla="*/ 781 w 52"/>
                <a:gd name="T9" fmla="*/ 3030 h 113"/>
                <a:gd name="T10" fmla="*/ 1084 w 52"/>
                <a:gd name="T11" fmla="*/ 2920 h 113"/>
                <a:gd name="T12" fmla="*/ 1308 w 52"/>
                <a:gd name="T13" fmla="*/ 2568 h 113"/>
                <a:gd name="T14" fmla="*/ 1482 w 52"/>
                <a:gd name="T15" fmla="*/ 2127 h 113"/>
                <a:gd name="T16" fmla="*/ 1539 w 52"/>
                <a:gd name="T17" fmla="*/ 1501 h 113"/>
                <a:gd name="T18" fmla="*/ 1482 w 52"/>
                <a:gd name="T19" fmla="*/ 943 h 113"/>
                <a:gd name="T20" fmla="*/ 1308 w 52"/>
                <a:gd name="T21" fmla="*/ 428 h 113"/>
                <a:gd name="T22" fmla="*/ 1084 w 52"/>
                <a:gd name="T23" fmla="*/ 108 h 113"/>
                <a:gd name="T24" fmla="*/ 781 w 52"/>
                <a:gd name="T25" fmla="*/ 0 h 113"/>
                <a:gd name="T26" fmla="*/ 444 w 52"/>
                <a:gd name="T27" fmla="*/ 108 h 113"/>
                <a:gd name="T28" fmla="*/ 213 w 52"/>
                <a:gd name="T29" fmla="*/ 428 h 113"/>
                <a:gd name="T30" fmla="*/ 58 w 52"/>
                <a:gd name="T31" fmla="*/ 943 h 113"/>
                <a:gd name="T32" fmla="*/ 0 w 52"/>
                <a:gd name="T33" fmla="*/ 1501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113"/>
                <a:gd name="T53" fmla="*/ 52 w 52"/>
                <a:gd name="T54" fmla="*/ 113 h 1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113">
                  <a:moveTo>
                    <a:pt x="0" y="56"/>
                  </a:moveTo>
                  <a:lnTo>
                    <a:pt x="2" y="79"/>
                  </a:lnTo>
                  <a:lnTo>
                    <a:pt x="7" y="96"/>
                  </a:lnTo>
                  <a:lnTo>
                    <a:pt x="15" y="109"/>
                  </a:lnTo>
                  <a:lnTo>
                    <a:pt x="26" y="113"/>
                  </a:lnTo>
                  <a:lnTo>
                    <a:pt x="36" y="109"/>
                  </a:lnTo>
                  <a:lnTo>
                    <a:pt x="44" y="96"/>
                  </a:lnTo>
                  <a:lnTo>
                    <a:pt x="50" y="79"/>
                  </a:lnTo>
                  <a:lnTo>
                    <a:pt x="52" y="56"/>
                  </a:lnTo>
                  <a:lnTo>
                    <a:pt x="50" y="35"/>
                  </a:lnTo>
                  <a:lnTo>
                    <a:pt x="44" y="16"/>
                  </a:lnTo>
                  <a:lnTo>
                    <a:pt x="36" y="4"/>
                  </a:lnTo>
                  <a:lnTo>
                    <a:pt x="26" y="0"/>
                  </a:lnTo>
                  <a:lnTo>
                    <a:pt x="15" y="4"/>
                  </a:lnTo>
                  <a:lnTo>
                    <a:pt x="7" y="16"/>
                  </a:lnTo>
                  <a:lnTo>
                    <a:pt x="2" y="35"/>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0996" name="Freeform 12"/>
            <p:cNvSpPr>
              <a:spLocks noChangeAspect="1"/>
            </p:cNvSpPr>
            <p:nvPr/>
          </p:nvSpPr>
          <p:spPr bwMode="auto">
            <a:xfrm>
              <a:off x="3331" y="3044"/>
              <a:ext cx="232" cy="209"/>
            </a:xfrm>
            <a:custGeom>
              <a:avLst/>
              <a:gdLst>
                <a:gd name="T0" fmla="*/ 2718 w 166"/>
                <a:gd name="T1" fmla="*/ 1 h 150"/>
                <a:gd name="T2" fmla="*/ 2813 w 166"/>
                <a:gd name="T3" fmla="*/ 56 h 150"/>
                <a:gd name="T4" fmla="*/ 2987 w 166"/>
                <a:gd name="T5" fmla="*/ 146 h 150"/>
                <a:gd name="T6" fmla="*/ 3297 w 166"/>
                <a:gd name="T7" fmla="*/ 336 h 150"/>
                <a:gd name="T8" fmla="*/ 3637 w 166"/>
                <a:gd name="T9" fmla="*/ 549 h 150"/>
                <a:gd name="T10" fmla="*/ 3985 w 166"/>
                <a:gd name="T11" fmla="*/ 854 h 150"/>
                <a:gd name="T12" fmla="*/ 4292 w 166"/>
                <a:gd name="T13" fmla="*/ 1201 h 150"/>
                <a:gd name="T14" fmla="*/ 4558 w 166"/>
                <a:gd name="T15" fmla="*/ 1673 h 150"/>
                <a:gd name="T16" fmla="*/ 4720 w 166"/>
                <a:gd name="T17" fmla="*/ 2201 h 150"/>
                <a:gd name="T18" fmla="*/ 4654 w 166"/>
                <a:gd name="T19" fmla="*/ 2310 h 150"/>
                <a:gd name="T20" fmla="*/ 4608 w 166"/>
                <a:gd name="T21" fmla="*/ 2567 h 150"/>
                <a:gd name="T22" fmla="*/ 4436 w 166"/>
                <a:gd name="T23" fmla="*/ 2955 h 150"/>
                <a:gd name="T24" fmla="*/ 4211 w 166"/>
                <a:gd name="T25" fmla="*/ 3336 h 150"/>
                <a:gd name="T26" fmla="*/ 3877 w 166"/>
                <a:gd name="T27" fmla="*/ 3726 h 150"/>
                <a:gd name="T28" fmla="*/ 3410 w 166"/>
                <a:gd name="T29" fmla="*/ 4017 h 150"/>
                <a:gd name="T30" fmla="*/ 2851 w 166"/>
                <a:gd name="T31" fmla="*/ 4127 h 150"/>
                <a:gd name="T32" fmla="*/ 2156 w 166"/>
                <a:gd name="T33" fmla="*/ 4017 h 150"/>
                <a:gd name="T34" fmla="*/ 1729 w 166"/>
                <a:gd name="T35" fmla="*/ 3864 h 150"/>
                <a:gd name="T36" fmla="*/ 1490 w 166"/>
                <a:gd name="T37" fmla="*/ 3726 h 150"/>
                <a:gd name="T38" fmla="*/ 1365 w 166"/>
                <a:gd name="T39" fmla="*/ 3528 h 150"/>
                <a:gd name="T40" fmla="*/ 1344 w 166"/>
                <a:gd name="T41" fmla="*/ 3336 h 150"/>
                <a:gd name="T42" fmla="*/ 1365 w 166"/>
                <a:gd name="T43" fmla="*/ 3164 h 150"/>
                <a:gd name="T44" fmla="*/ 1440 w 166"/>
                <a:gd name="T45" fmla="*/ 2955 h 150"/>
                <a:gd name="T46" fmla="*/ 1572 w 166"/>
                <a:gd name="T47" fmla="*/ 2674 h 150"/>
                <a:gd name="T48" fmla="*/ 1632 w 166"/>
                <a:gd name="T49" fmla="*/ 2394 h 150"/>
                <a:gd name="T50" fmla="*/ 1632 w 166"/>
                <a:gd name="T51" fmla="*/ 1871 h 150"/>
                <a:gd name="T52" fmla="*/ 1490 w 166"/>
                <a:gd name="T53" fmla="*/ 1522 h 150"/>
                <a:gd name="T54" fmla="*/ 1237 w 166"/>
                <a:gd name="T55" fmla="*/ 1343 h 150"/>
                <a:gd name="T56" fmla="*/ 977 w 166"/>
                <a:gd name="T57" fmla="*/ 1322 h 150"/>
                <a:gd name="T58" fmla="*/ 805 w 166"/>
                <a:gd name="T59" fmla="*/ 1343 h 150"/>
                <a:gd name="T60" fmla="*/ 576 w 166"/>
                <a:gd name="T61" fmla="*/ 1407 h 150"/>
                <a:gd name="T62" fmla="*/ 358 w 166"/>
                <a:gd name="T63" fmla="*/ 1343 h 150"/>
                <a:gd name="T64" fmla="*/ 151 w 166"/>
                <a:gd name="T65" fmla="*/ 1322 h 150"/>
                <a:gd name="T66" fmla="*/ 1 w 166"/>
                <a:gd name="T67" fmla="*/ 1253 h 150"/>
                <a:gd name="T68" fmla="*/ 0 w 166"/>
                <a:gd name="T69" fmla="*/ 1120 h 150"/>
                <a:gd name="T70" fmla="*/ 112 w 166"/>
                <a:gd name="T71" fmla="*/ 964 h 150"/>
                <a:gd name="T72" fmla="*/ 363 w 166"/>
                <a:gd name="T73" fmla="*/ 765 h 150"/>
                <a:gd name="T74" fmla="*/ 709 w 166"/>
                <a:gd name="T75" fmla="*/ 573 h 150"/>
                <a:gd name="T76" fmla="*/ 1066 w 166"/>
                <a:gd name="T77" fmla="*/ 411 h 150"/>
                <a:gd name="T78" fmla="*/ 1385 w 166"/>
                <a:gd name="T79" fmla="*/ 256 h 150"/>
                <a:gd name="T80" fmla="*/ 1729 w 166"/>
                <a:gd name="T81" fmla="*/ 146 h 150"/>
                <a:gd name="T82" fmla="*/ 2050 w 166"/>
                <a:gd name="T83" fmla="*/ 1 h 150"/>
                <a:gd name="T84" fmla="*/ 2359 w 166"/>
                <a:gd name="T85" fmla="*/ 0 h 150"/>
                <a:gd name="T86" fmla="*/ 2573 w 166"/>
                <a:gd name="T87" fmla="*/ 0 h 150"/>
                <a:gd name="T88" fmla="*/ 2718 w 166"/>
                <a:gd name="T89" fmla="*/ 1 h 1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6"/>
                <a:gd name="T136" fmla="*/ 0 h 150"/>
                <a:gd name="T137" fmla="*/ 166 w 166"/>
                <a:gd name="T138" fmla="*/ 150 h 1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6" h="150">
                  <a:moveTo>
                    <a:pt x="96" y="1"/>
                  </a:moveTo>
                  <a:lnTo>
                    <a:pt x="99" y="2"/>
                  </a:lnTo>
                  <a:lnTo>
                    <a:pt x="105" y="5"/>
                  </a:lnTo>
                  <a:lnTo>
                    <a:pt x="116" y="12"/>
                  </a:lnTo>
                  <a:lnTo>
                    <a:pt x="128" y="20"/>
                  </a:lnTo>
                  <a:lnTo>
                    <a:pt x="140" y="31"/>
                  </a:lnTo>
                  <a:lnTo>
                    <a:pt x="151" y="44"/>
                  </a:lnTo>
                  <a:lnTo>
                    <a:pt x="160" y="61"/>
                  </a:lnTo>
                  <a:lnTo>
                    <a:pt x="166" y="80"/>
                  </a:lnTo>
                  <a:lnTo>
                    <a:pt x="164" y="84"/>
                  </a:lnTo>
                  <a:lnTo>
                    <a:pt x="162" y="93"/>
                  </a:lnTo>
                  <a:lnTo>
                    <a:pt x="156" y="107"/>
                  </a:lnTo>
                  <a:lnTo>
                    <a:pt x="148" y="121"/>
                  </a:lnTo>
                  <a:lnTo>
                    <a:pt x="136" y="135"/>
                  </a:lnTo>
                  <a:lnTo>
                    <a:pt x="120" y="146"/>
                  </a:lnTo>
                  <a:lnTo>
                    <a:pt x="100" y="150"/>
                  </a:lnTo>
                  <a:lnTo>
                    <a:pt x="76" y="146"/>
                  </a:lnTo>
                  <a:lnTo>
                    <a:pt x="61" y="140"/>
                  </a:lnTo>
                  <a:lnTo>
                    <a:pt x="52" y="135"/>
                  </a:lnTo>
                  <a:lnTo>
                    <a:pt x="48" y="128"/>
                  </a:lnTo>
                  <a:lnTo>
                    <a:pt x="47" y="121"/>
                  </a:lnTo>
                  <a:lnTo>
                    <a:pt x="48" y="115"/>
                  </a:lnTo>
                  <a:lnTo>
                    <a:pt x="51" y="107"/>
                  </a:lnTo>
                  <a:lnTo>
                    <a:pt x="55" y="97"/>
                  </a:lnTo>
                  <a:lnTo>
                    <a:pt x="57" y="87"/>
                  </a:lnTo>
                  <a:lnTo>
                    <a:pt x="57" y="68"/>
                  </a:lnTo>
                  <a:lnTo>
                    <a:pt x="52" y="55"/>
                  </a:lnTo>
                  <a:lnTo>
                    <a:pt x="44" y="49"/>
                  </a:lnTo>
                  <a:lnTo>
                    <a:pt x="34" y="48"/>
                  </a:lnTo>
                  <a:lnTo>
                    <a:pt x="28" y="49"/>
                  </a:lnTo>
                  <a:lnTo>
                    <a:pt x="20" y="51"/>
                  </a:lnTo>
                  <a:lnTo>
                    <a:pt x="12" y="49"/>
                  </a:lnTo>
                  <a:lnTo>
                    <a:pt x="5" y="48"/>
                  </a:lnTo>
                  <a:lnTo>
                    <a:pt x="1" y="45"/>
                  </a:lnTo>
                  <a:lnTo>
                    <a:pt x="0" y="41"/>
                  </a:lnTo>
                  <a:lnTo>
                    <a:pt x="4" y="35"/>
                  </a:lnTo>
                  <a:lnTo>
                    <a:pt x="13" y="28"/>
                  </a:lnTo>
                  <a:lnTo>
                    <a:pt x="25" y="21"/>
                  </a:lnTo>
                  <a:lnTo>
                    <a:pt x="37" y="15"/>
                  </a:lnTo>
                  <a:lnTo>
                    <a:pt x="49" y="9"/>
                  </a:lnTo>
                  <a:lnTo>
                    <a:pt x="61" y="5"/>
                  </a:lnTo>
                  <a:lnTo>
                    <a:pt x="72" y="1"/>
                  </a:lnTo>
                  <a:lnTo>
                    <a:pt x="83" y="0"/>
                  </a:lnTo>
                  <a:lnTo>
                    <a:pt x="91" y="0"/>
                  </a:lnTo>
                  <a:lnTo>
                    <a:pt x="96" y="1"/>
                  </a:lnTo>
                  <a:close/>
                </a:path>
              </a:pathLst>
            </a:custGeom>
            <a:solidFill>
              <a:srgbClr val="FFC4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0997" name="Freeform 13"/>
            <p:cNvSpPr>
              <a:spLocks noChangeAspect="1"/>
            </p:cNvSpPr>
            <p:nvPr/>
          </p:nvSpPr>
          <p:spPr bwMode="auto">
            <a:xfrm>
              <a:off x="2381" y="3849"/>
              <a:ext cx="337" cy="175"/>
            </a:xfrm>
            <a:custGeom>
              <a:avLst/>
              <a:gdLst>
                <a:gd name="T0" fmla="*/ 5719 w 242"/>
                <a:gd name="T1" fmla="*/ 157 h 125"/>
                <a:gd name="T2" fmla="*/ 5814 w 242"/>
                <a:gd name="T3" fmla="*/ 363 h 125"/>
                <a:gd name="T4" fmla="*/ 6081 w 242"/>
                <a:gd name="T5" fmla="*/ 711 h 125"/>
                <a:gd name="T6" fmla="*/ 6368 w 242"/>
                <a:gd name="T7" fmla="*/ 1221 h 125"/>
                <a:gd name="T8" fmla="*/ 6578 w 242"/>
                <a:gd name="T9" fmla="*/ 1803 h 125"/>
                <a:gd name="T10" fmla="*/ 6630 w 242"/>
                <a:gd name="T11" fmla="*/ 2430 h 125"/>
                <a:gd name="T12" fmla="*/ 6368 w 242"/>
                <a:gd name="T13" fmla="*/ 2955 h 125"/>
                <a:gd name="T14" fmla="*/ 5719 w 242"/>
                <a:gd name="T15" fmla="*/ 3391 h 125"/>
                <a:gd name="T16" fmla="*/ 4580 w 242"/>
                <a:gd name="T17" fmla="*/ 3608 h 125"/>
                <a:gd name="T18" fmla="*/ 3859 w 242"/>
                <a:gd name="T19" fmla="*/ 3615 h 125"/>
                <a:gd name="T20" fmla="*/ 3200 w 242"/>
                <a:gd name="T21" fmla="*/ 3615 h 125"/>
                <a:gd name="T22" fmla="*/ 2560 w 242"/>
                <a:gd name="T23" fmla="*/ 3608 h 125"/>
                <a:gd name="T24" fmla="*/ 1972 w 242"/>
                <a:gd name="T25" fmla="*/ 3553 h 125"/>
                <a:gd name="T26" fmla="*/ 1416 w 242"/>
                <a:gd name="T27" fmla="*/ 3469 h 125"/>
                <a:gd name="T28" fmla="*/ 985 w 242"/>
                <a:gd name="T29" fmla="*/ 3350 h 125"/>
                <a:gd name="T30" fmla="*/ 572 w 242"/>
                <a:gd name="T31" fmla="*/ 3244 h 125"/>
                <a:gd name="T32" fmla="*/ 262 w 242"/>
                <a:gd name="T33" fmla="*/ 3034 h 125"/>
                <a:gd name="T34" fmla="*/ 109 w 242"/>
                <a:gd name="T35" fmla="*/ 2841 h 125"/>
                <a:gd name="T36" fmla="*/ 0 w 242"/>
                <a:gd name="T37" fmla="*/ 2582 h 125"/>
                <a:gd name="T38" fmla="*/ 1 w 242"/>
                <a:gd name="T39" fmla="*/ 2317 h 125"/>
                <a:gd name="T40" fmla="*/ 152 w 242"/>
                <a:gd name="T41" fmla="*/ 1960 h 125"/>
                <a:gd name="T42" fmla="*/ 440 w 242"/>
                <a:gd name="T43" fmla="*/ 1537 h 125"/>
                <a:gd name="T44" fmla="*/ 894 w 242"/>
                <a:gd name="T45" fmla="*/ 1077 h 125"/>
                <a:gd name="T46" fmla="*/ 1416 w 242"/>
                <a:gd name="T47" fmla="*/ 578 h 125"/>
                <a:gd name="T48" fmla="*/ 2172 w 242"/>
                <a:gd name="T49" fmla="*/ 0 h 125"/>
                <a:gd name="T50" fmla="*/ 2224 w 242"/>
                <a:gd name="T51" fmla="*/ 1 h 125"/>
                <a:gd name="T52" fmla="*/ 2504 w 242"/>
                <a:gd name="T53" fmla="*/ 151 h 125"/>
                <a:gd name="T54" fmla="*/ 2852 w 242"/>
                <a:gd name="T55" fmla="*/ 295 h 125"/>
                <a:gd name="T56" fmla="*/ 3321 w 242"/>
                <a:gd name="T57" fmla="*/ 452 h 125"/>
                <a:gd name="T58" fmla="*/ 3859 w 242"/>
                <a:gd name="T59" fmla="*/ 578 h 125"/>
                <a:gd name="T60" fmla="*/ 4472 w 242"/>
                <a:gd name="T61" fmla="*/ 578 h 125"/>
                <a:gd name="T62" fmla="*/ 5107 w 242"/>
                <a:gd name="T63" fmla="*/ 452 h 125"/>
                <a:gd name="T64" fmla="*/ 5719 w 242"/>
                <a:gd name="T65" fmla="*/ 157 h 1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2"/>
                <a:gd name="T100" fmla="*/ 0 h 125"/>
                <a:gd name="T101" fmla="*/ 242 w 242"/>
                <a:gd name="T102" fmla="*/ 125 h 1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2" h="125">
                  <a:moveTo>
                    <a:pt x="208" y="6"/>
                  </a:moveTo>
                  <a:lnTo>
                    <a:pt x="212" y="12"/>
                  </a:lnTo>
                  <a:lnTo>
                    <a:pt x="222" y="24"/>
                  </a:lnTo>
                  <a:lnTo>
                    <a:pt x="232" y="42"/>
                  </a:lnTo>
                  <a:lnTo>
                    <a:pt x="240" y="62"/>
                  </a:lnTo>
                  <a:lnTo>
                    <a:pt x="242" y="84"/>
                  </a:lnTo>
                  <a:lnTo>
                    <a:pt x="232" y="102"/>
                  </a:lnTo>
                  <a:lnTo>
                    <a:pt x="208" y="117"/>
                  </a:lnTo>
                  <a:lnTo>
                    <a:pt x="167" y="124"/>
                  </a:lnTo>
                  <a:lnTo>
                    <a:pt x="141" y="125"/>
                  </a:lnTo>
                  <a:lnTo>
                    <a:pt x="116" y="125"/>
                  </a:lnTo>
                  <a:lnTo>
                    <a:pt x="93" y="124"/>
                  </a:lnTo>
                  <a:lnTo>
                    <a:pt x="72" y="123"/>
                  </a:lnTo>
                  <a:lnTo>
                    <a:pt x="52" y="120"/>
                  </a:lnTo>
                  <a:lnTo>
                    <a:pt x="36" y="116"/>
                  </a:lnTo>
                  <a:lnTo>
                    <a:pt x="21" y="112"/>
                  </a:lnTo>
                  <a:lnTo>
                    <a:pt x="10" y="105"/>
                  </a:lnTo>
                  <a:lnTo>
                    <a:pt x="4" y="98"/>
                  </a:lnTo>
                  <a:lnTo>
                    <a:pt x="0" y="89"/>
                  </a:lnTo>
                  <a:lnTo>
                    <a:pt x="1" y="80"/>
                  </a:lnTo>
                  <a:lnTo>
                    <a:pt x="6" y="68"/>
                  </a:lnTo>
                  <a:lnTo>
                    <a:pt x="16" y="53"/>
                  </a:lnTo>
                  <a:lnTo>
                    <a:pt x="32" y="37"/>
                  </a:lnTo>
                  <a:lnTo>
                    <a:pt x="52" y="20"/>
                  </a:lnTo>
                  <a:lnTo>
                    <a:pt x="79" y="0"/>
                  </a:lnTo>
                  <a:lnTo>
                    <a:pt x="81" y="1"/>
                  </a:lnTo>
                  <a:lnTo>
                    <a:pt x="91" y="5"/>
                  </a:lnTo>
                  <a:lnTo>
                    <a:pt x="104" y="10"/>
                  </a:lnTo>
                  <a:lnTo>
                    <a:pt x="121" y="16"/>
                  </a:lnTo>
                  <a:lnTo>
                    <a:pt x="141" y="20"/>
                  </a:lnTo>
                  <a:lnTo>
                    <a:pt x="163" y="20"/>
                  </a:lnTo>
                  <a:lnTo>
                    <a:pt x="186" y="16"/>
                  </a:lnTo>
                  <a:lnTo>
                    <a:pt x="20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0998" name="Freeform 14"/>
            <p:cNvSpPr>
              <a:spLocks noChangeAspect="1"/>
            </p:cNvSpPr>
            <p:nvPr/>
          </p:nvSpPr>
          <p:spPr bwMode="auto">
            <a:xfrm>
              <a:off x="2409" y="3809"/>
              <a:ext cx="363" cy="91"/>
            </a:xfrm>
            <a:custGeom>
              <a:avLst/>
              <a:gdLst>
                <a:gd name="T0" fmla="*/ 0 w 261"/>
                <a:gd name="T1" fmla="*/ 413 h 65"/>
                <a:gd name="T2" fmla="*/ 1 w 261"/>
                <a:gd name="T3" fmla="*/ 560 h 65"/>
                <a:gd name="T4" fmla="*/ 209 w 261"/>
                <a:gd name="T5" fmla="*/ 739 h 65"/>
                <a:gd name="T6" fmla="*/ 544 w 261"/>
                <a:gd name="T7" fmla="*/ 886 h 65"/>
                <a:gd name="T8" fmla="*/ 976 w 261"/>
                <a:gd name="T9" fmla="*/ 1098 h 65"/>
                <a:gd name="T10" fmla="*/ 1478 w 261"/>
                <a:gd name="T11" fmla="*/ 1240 h 65"/>
                <a:gd name="T12" fmla="*/ 2056 w 261"/>
                <a:gd name="T13" fmla="*/ 1429 h 65"/>
                <a:gd name="T14" fmla="*/ 2701 w 261"/>
                <a:gd name="T15" fmla="*/ 1558 h 65"/>
                <a:gd name="T16" fmla="*/ 3446 w 261"/>
                <a:gd name="T17" fmla="*/ 1662 h 65"/>
                <a:gd name="T18" fmla="*/ 4167 w 261"/>
                <a:gd name="T19" fmla="*/ 1764 h 65"/>
                <a:gd name="T20" fmla="*/ 4834 w 261"/>
                <a:gd name="T21" fmla="*/ 1813 h 65"/>
                <a:gd name="T22" fmla="*/ 5410 w 261"/>
                <a:gd name="T23" fmla="*/ 1880 h 65"/>
                <a:gd name="T24" fmla="*/ 5955 w 261"/>
                <a:gd name="T25" fmla="*/ 1813 h 65"/>
                <a:gd name="T26" fmla="*/ 6387 w 261"/>
                <a:gd name="T27" fmla="*/ 1803 h 65"/>
                <a:gd name="T28" fmla="*/ 6776 w 261"/>
                <a:gd name="T29" fmla="*/ 1709 h 65"/>
                <a:gd name="T30" fmla="*/ 6980 w 261"/>
                <a:gd name="T31" fmla="*/ 1586 h 65"/>
                <a:gd name="T32" fmla="*/ 7058 w 261"/>
                <a:gd name="T33" fmla="*/ 1449 h 65"/>
                <a:gd name="T34" fmla="*/ 7015 w 261"/>
                <a:gd name="T35" fmla="*/ 1295 h 65"/>
                <a:gd name="T36" fmla="*/ 6816 w 261"/>
                <a:gd name="T37" fmla="*/ 1098 h 65"/>
                <a:gd name="T38" fmla="*/ 6513 w 261"/>
                <a:gd name="T39" fmla="*/ 945 h 65"/>
                <a:gd name="T40" fmla="*/ 6126 w 261"/>
                <a:gd name="T41" fmla="*/ 739 h 65"/>
                <a:gd name="T42" fmla="*/ 5590 w 261"/>
                <a:gd name="T43" fmla="*/ 578 h 65"/>
                <a:gd name="T44" fmla="*/ 4979 w 261"/>
                <a:gd name="T45" fmla="*/ 431 h 65"/>
                <a:gd name="T46" fmla="*/ 4337 w 261"/>
                <a:gd name="T47" fmla="*/ 295 h 65"/>
                <a:gd name="T48" fmla="*/ 3598 w 261"/>
                <a:gd name="T49" fmla="*/ 157 h 65"/>
                <a:gd name="T50" fmla="*/ 2904 w 261"/>
                <a:gd name="T51" fmla="*/ 80 h 65"/>
                <a:gd name="T52" fmla="*/ 2242 w 261"/>
                <a:gd name="T53" fmla="*/ 0 h 65"/>
                <a:gd name="T54" fmla="*/ 1612 w 261"/>
                <a:gd name="T55" fmla="*/ 0 h 65"/>
                <a:gd name="T56" fmla="*/ 1089 w 261"/>
                <a:gd name="T57" fmla="*/ 0 h 65"/>
                <a:gd name="T58" fmla="*/ 643 w 261"/>
                <a:gd name="T59" fmla="*/ 57 h 65"/>
                <a:gd name="T60" fmla="*/ 261 w 261"/>
                <a:gd name="T61" fmla="*/ 112 h 65"/>
                <a:gd name="T62" fmla="*/ 56 w 261"/>
                <a:gd name="T63" fmla="*/ 220 h 65"/>
                <a:gd name="T64" fmla="*/ 0 w 261"/>
                <a:gd name="T65" fmla="*/ 413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1"/>
                <a:gd name="T100" fmla="*/ 0 h 65"/>
                <a:gd name="T101" fmla="*/ 261 w 261"/>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1" h="65">
                  <a:moveTo>
                    <a:pt x="0" y="14"/>
                  </a:moveTo>
                  <a:lnTo>
                    <a:pt x="1" y="19"/>
                  </a:lnTo>
                  <a:lnTo>
                    <a:pt x="8" y="26"/>
                  </a:lnTo>
                  <a:lnTo>
                    <a:pt x="20" y="31"/>
                  </a:lnTo>
                  <a:lnTo>
                    <a:pt x="36" y="38"/>
                  </a:lnTo>
                  <a:lnTo>
                    <a:pt x="55" y="43"/>
                  </a:lnTo>
                  <a:lnTo>
                    <a:pt x="76" y="49"/>
                  </a:lnTo>
                  <a:lnTo>
                    <a:pt x="100" y="54"/>
                  </a:lnTo>
                  <a:lnTo>
                    <a:pt x="127" y="58"/>
                  </a:lnTo>
                  <a:lnTo>
                    <a:pt x="154" y="61"/>
                  </a:lnTo>
                  <a:lnTo>
                    <a:pt x="178" y="63"/>
                  </a:lnTo>
                  <a:lnTo>
                    <a:pt x="200" y="65"/>
                  </a:lnTo>
                  <a:lnTo>
                    <a:pt x="220" y="63"/>
                  </a:lnTo>
                  <a:lnTo>
                    <a:pt x="236" y="62"/>
                  </a:lnTo>
                  <a:lnTo>
                    <a:pt x="250" y="59"/>
                  </a:lnTo>
                  <a:lnTo>
                    <a:pt x="258" y="55"/>
                  </a:lnTo>
                  <a:lnTo>
                    <a:pt x="261" y="50"/>
                  </a:lnTo>
                  <a:lnTo>
                    <a:pt x="259" y="45"/>
                  </a:lnTo>
                  <a:lnTo>
                    <a:pt x="252" y="38"/>
                  </a:lnTo>
                  <a:lnTo>
                    <a:pt x="240" y="33"/>
                  </a:lnTo>
                  <a:lnTo>
                    <a:pt x="226" y="26"/>
                  </a:lnTo>
                  <a:lnTo>
                    <a:pt x="206" y="20"/>
                  </a:lnTo>
                  <a:lnTo>
                    <a:pt x="184" y="15"/>
                  </a:lnTo>
                  <a:lnTo>
                    <a:pt x="160" y="10"/>
                  </a:lnTo>
                  <a:lnTo>
                    <a:pt x="133" y="6"/>
                  </a:lnTo>
                  <a:lnTo>
                    <a:pt x="107" y="3"/>
                  </a:lnTo>
                  <a:lnTo>
                    <a:pt x="83" y="0"/>
                  </a:lnTo>
                  <a:lnTo>
                    <a:pt x="60" y="0"/>
                  </a:lnTo>
                  <a:lnTo>
                    <a:pt x="40" y="0"/>
                  </a:lnTo>
                  <a:lnTo>
                    <a:pt x="24" y="2"/>
                  </a:lnTo>
                  <a:lnTo>
                    <a:pt x="10" y="4"/>
                  </a:lnTo>
                  <a:lnTo>
                    <a:pt x="2" y="8"/>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0999" name="Freeform 15"/>
            <p:cNvSpPr>
              <a:spLocks noChangeAspect="1"/>
            </p:cNvSpPr>
            <p:nvPr/>
          </p:nvSpPr>
          <p:spPr bwMode="auto">
            <a:xfrm>
              <a:off x="3351" y="3829"/>
              <a:ext cx="358" cy="117"/>
            </a:xfrm>
            <a:custGeom>
              <a:avLst/>
              <a:gdLst>
                <a:gd name="T0" fmla="*/ 0 w 257"/>
                <a:gd name="T1" fmla="*/ 2050 h 84"/>
                <a:gd name="T2" fmla="*/ 109 w 257"/>
                <a:gd name="T3" fmla="*/ 2173 h 84"/>
                <a:gd name="T4" fmla="*/ 391 w 257"/>
                <a:gd name="T5" fmla="*/ 2300 h 84"/>
                <a:gd name="T6" fmla="*/ 720 w 257"/>
                <a:gd name="T7" fmla="*/ 2309 h 84"/>
                <a:gd name="T8" fmla="*/ 1190 w 257"/>
                <a:gd name="T9" fmla="*/ 2300 h 84"/>
                <a:gd name="T10" fmla="*/ 1741 w 257"/>
                <a:gd name="T11" fmla="*/ 2229 h 84"/>
                <a:gd name="T12" fmla="*/ 2322 w 257"/>
                <a:gd name="T13" fmla="*/ 2173 h 84"/>
                <a:gd name="T14" fmla="*/ 3027 w 257"/>
                <a:gd name="T15" fmla="*/ 2014 h 84"/>
                <a:gd name="T16" fmla="*/ 3712 w 257"/>
                <a:gd name="T17" fmla="*/ 1871 h 84"/>
                <a:gd name="T18" fmla="*/ 4428 w 257"/>
                <a:gd name="T19" fmla="*/ 1666 h 84"/>
                <a:gd name="T20" fmla="*/ 5087 w 257"/>
                <a:gd name="T21" fmla="*/ 1453 h 84"/>
                <a:gd name="T22" fmla="*/ 5672 w 257"/>
                <a:gd name="T23" fmla="*/ 1249 h 84"/>
                <a:gd name="T24" fmla="*/ 6178 w 257"/>
                <a:gd name="T25" fmla="*/ 1017 h 84"/>
                <a:gd name="T26" fmla="*/ 6597 w 257"/>
                <a:gd name="T27" fmla="*/ 797 h 84"/>
                <a:gd name="T28" fmla="*/ 6883 w 257"/>
                <a:gd name="T29" fmla="*/ 644 h 84"/>
                <a:gd name="T30" fmla="*/ 7044 w 257"/>
                <a:gd name="T31" fmla="*/ 411 h 84"/>
                <a:gd name="T32" fmla="*/ 7071 w 257"/>
                <a:gd name="T33" fmla="*/ 256 h 84"/>
                <a:gd name="T34" fmla="*/ 6948 w 257"/>
                <a:gd name="T35" fmla="*/ 145 h 84"/>
                <a:gd name="T36" fmla="*/ 6714 w 257"/>
                <a:gd name="T37" fmla="*/ 1 h 84"/>
                <a:gd name="T38" fmla="*/ 6379 w 257"/>
                <a:gd name="T39" fmla="*/ 0 h 84"/>
                <a:gd name="T40" fmla="*/ 5881 w 257"/>
                <a:gd name="T41" fmla="*/ 1 h 84"/>
                <a:gd name="T42" fmla="*/ 5337 w 257"/>
                <a:gd name="T43" fmla="*/ 56 h 84"/>
                <a:gd name="T44" fmla="*/ 4761 w 257"/>
                <a:gd name="T45" fmla="*/ 152 h 84"/>
                <a:gd name="T46" fmla="*/ 4072 w 257"/>
                <a:gd name="T47" fmla="*/ 295 h 84"/>
                <a:gd name="T48" fmla="*/ 3363 w 257"/>
                <a:gd name="T49" fmla="*/ 468 h 84"/>
                <a:gd name="T50" fmla="*/ 2665 w 257"/>
                <a:gd name="T51" fmla="*/ 652 h 84"/>
                <a:gd name="T52" fmla="*/ 2014 w 257"/>
                <a:gd name="T53" fmla="*/ 897 h 84"/>
                <a:gd name="T54" fmla="*/ 1401 w 257"/>
                <a:gd name="T55" fmla="*/ 1110 h 84"/>
                <a:gd name="T56" fmla="*/ 929 w 257"/>
                <a:gd name="T57" fmla="*/ 1322 h 84"/>
                <a:gd name="T58" fmla="*/ 517 w 257"/>
                <a:gd name="T59" fmla="*/ 1521 h 84"/>
                <a:gd name="T60" fmla="*/ 212 w 257"/>
                <a:gd name="T61" fmla="*/ 1740 h 84"/>
                <a:gd name="T62" fmla="*/ 56 w 257"/>
                <a:gd name="T63" fmla="*/ 1897 h 84"/>
                <a:gd name="T64" fmla="*/ 0 w 257"/>
                <a:gd name="T65" fmla="*/ 2050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7"/>
                <a:gd name="T100" fmla="*/ 0 h 84"/>
                <a:gd name="T101" fmla="*/ 257 w 257"/>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7" h="84">
                  <a:moveTo>
                    <a:pt x="0" y="75"/>
                  </a:moveTo>
                  <a:lnTo>
                    <a:pt x="4" y="79"/>
                  </a:lnTo>
                  <a:lnTo>
                    <a:pt x="14" y="83"/>
                  </a:lnTo>
                  <a:lnTo>
                    <a:pt x="26" y="84"/>
                  </a:lnTo>
                  <a:lnTo>
                    <a:pt x="43" y="83"/>
                  </a:lnTo>
                  <a:lnTo>
                    <a:pt x="63" y="81"/>
                  </a:lnTo>
                  <a:lnTo>
                    <a:pt x="85" y="79"/>
                  </a:lnTo>
                  <a:lnTo>
                    <a:pt x="110" y="73"/>
                  </a:lnTo>
                  <a:lnTo>
                    <a:pt x="135" y="68"/>
                  </a:lnTo>
                  <a:lnTo>
                    <a:pt x="161" y="61"/>
                  </a:lnTo>
                  <a:lnTo>
                    <a:pt x="185" y="53"/>
                  </a:lnTo>
                  <a:lnTo>
                    <a:pt x="206" y="45"/>
                  </a:lnTo>
                  <a:lnTo>
                    <a:pt x="225" y="37"/>
                  </a:lnTo>
                  <a:lnTo>
                    <a:pt x="240" y="29"/>
                  </a:lnTo>
                  <a:lnTo>
                    <a:pt x="250" y="23"/>
                  </a:lnTo>
                  <a:lnTo>
                    <a:pt x="256" y="15"/>
                  </a:lnTo>
                  <a:lnTo>
                    <a:pt x="257" y="9"/>
                  </a:lnTo>
                  <a:lnTo>
                    <a:pt x="253" y="5"/>
                  </a:lnTo>
                  <a:lnTo>
                    <a:pt x="244" y="1"/>
                  </a:lnTo>
                  <a:lnTo>
                    <a:pt x="232" y="0"/>
                  </a:lnTo>
                  <a:lnTo>
                    <a:pt x="214" y="1"/>
                  </a:lnTo>
                  <a:lnTo>
                    <a:pt x="194" y="2"/>
                  </a:lnTo>
                  <a:lnTo>
                    <a:pt x="173" y="6"/>
                  </a:lnTo>
                  <a:lnTo>
                    <a:pt x="148" y="11"/>
                  </a:lnTo>
                  <a:lnTo>
                    <a:pt x="122" y="17"/>
                  </a:lnTo>
                  <a:lnTo>
                    <a:pt x="97" y="24"/>
                  </a:lnTo>
                  <a:lnTo>
                    <a:pt x="73" y="32"/>
                  </a:lnTo>
                  <a:lnTo>
                    <a:pt x="51" y="40"/>
                  </a:lnTo>
                  <a:lnTo>
                    <a:pt x="34" y="48"/>
                  </a:lnTo>
                  <a:lnTo>
                    <a:pt x="19" y="55"/>
                  </a:lnTo>
                  <a:lnTo>
                    <a:pt x="8" y="63"/>
                  </a:lnTo>
                  <a:lnTo>
                    <a:pt x="2" y="69"/>
                  </a:lnTo>
                  <a:lnTo>
                    <a:pt x="0"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1000" name="Freeform 16"/>
            <p:cNvSpPr>
              <a:spLocks noChangeAspect="1"/>
            </p:cNvSpPr>
            <p:nvPr/>
          </p:nvSpPr>
          <p:spPr bwMode="auto">
            <a:xfrm>
              <a:off x="2382" y="1548"/>
              <a:ext cx="73" cy="150"/>
            </a:xfrm>
            <a:custGeom>
              <a:avLst/>
              <a:gdLst>
                <a:gd name="T0" fmla="*/ 1539 w 52"/>
                <a:gd name="T1" fmla="*/ 0 h 107"/>
                <a:gd name="T2" fmla="*/ 1416 w 52"/>
                <a:gd name="T3" fmla="*/ 57 h 107"/>
                <a:gd name="T4" fmla="*/ 1096 w 52"/>
                <a:gd name="T5" fmla="*/ 157 h 107"/>
                <a:gd name="T6" fmla="*/ 719 w 52"/>
                <a:gd name="T7" fmla="*/ 416 h 107"/>
                <a:gd name="T8" fmla="*/ 365 w 52"/>
                <a:gd name="T9" fmla="*/ 714 h 107"/>
                <a:gd name="T10" fmla="*/ 81 w 52"/>
                <a:gd name="T11" fmla="*/ 1109 h 107"/>
                <a:gd name="T12" fmla="*/ 0 w 52"/>
                <a:gd name="T13" fmla="*/ 1661 h 107"/>
                <a:gd name="T14" fmla="*/ 213 w 52"/>
                <a:gd name="T15" fmla="*/ 2278 h 107"/>
                <a:gd name="T16" fmla="*/ 796 w 52"/>
                <a:gd name="T17" fmla="*/ 3017 h 107"/>
                <a:gd name="T18" fmla="*/ 950 w 52"/>
                <a:gd name="T19" fmla="*/ 3074 h 107"/>
                <a:gd name="T20" fmla="*/ 1269 w 52"/>
                <a:gd name="T21" fmla="*/ 3130 h 107"/>
                <a:gd name="T22" fmla="*/ 1522 w 52"/>
                <a:gd name="T23" fmla="*/ 3074 h 107"/>
                <a:gd name="T24" fmla="*/ 1460 w 52"/>
                <a:gd name="T25" fmla="*/ 2757 h 107"/>
                <a:gd name="T26" fmla="*/ 1269 w 52"/>
                <a:gd name="T27" fmla="*/ 2535 h 107"/>
                <a:gd name="T28" fmla="*/ 1040 w 52"/>
                <a:gd name="T29" fmla="*/ 2278 h 107"/>
                <a:gd name="T30" fmla="*/ 741 w 52"/>
                <a:gd name="T31" fmla="*/ 2044 h 107"/>
                <a:gd name="T32" fmla="*/ 567 w 52"/>
                <a:gd name="T33" fmla="*/ 1752 h 107"/>
                <a:gd name="T34" fmla="*/ 444 w 52"/>
                <a:gd name="T35" fmla="*/ 1458 h 107"/>
                <a:gd name="T36" fmla="*/ 567 w 52"/>
                <a:gd name="T37" fmla="*/ 1040 h 107"/>
                <a:gd name="T38" fmla="*/ 875 w 52"/>
                <a:gd name="T39" fmla="*/ 583 h 107"/>
                <a:gd name="T40" fmla="*/ 1539 w 52"/>
                <a:gd name="T41" fmla="*/ 0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107"/>
                <a:gd name="T65" fmla="*/ 52 w 52"/>
                <a:gd name="T66" fmla="*/ 107 h 1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107">
                  <a:moveTo>
                    <a:pt x="52" y="0"/>
                  </a:moveTo>
                  <a:lnTo>
                    <a:pt x="48" y="2"/>
                  </a:lnTo>
                  <a:lnTo>
                    <a:pt x="37" y="6"/>
                  </a:lnTo>
                  <a:lnTo>
                    <a:pt x="24" y="14"/>
                  </a:lnTo>
                  <a:lnTo>
                    <a:pt x="12" y="24"/>
                  </a:lnTo>
                  <a:lnTo>
                    <a:pt x="3" y="38"/>
                  </a:lnTo>
                  <a:lnTo>
                    <a:pt x="0" y="56"/>
                  </a:lnTo>
                  <a:lnTo>
                    <a:pt x="7" y="78"/>
                  </a:lnTo>
                  <a:lnTo>
                    <a:pt x="27" y="103"/>
                  </a:lnTo>
                  <a:lnTo>
                    <a:pt x="32" y="105"/>
                  </a:lnTo>
                  <a:lnTo>
                    <a:pt x="43" y="107"/>
                  </a:lnTo>
                  <a:lnTo>
                    <a:pt x="51" y="105"/>
                  </a:lnTo>
                  <a:lnTo>
                    <a:pt x="49" y="94"/>
                  </a:lnTo>
                  <a:lnTo>
                    <a:pt x="43" y="86"/>
                  </a:lnTo>
                  <a:lnTo>
                    <a:pt x="35" y="78"/>
                  </a:lnTo>
                  <a:lnTo>
                    <a:pt x="25" y="70"/>
                  </a:lnTo>
                  <a:lnTo>
                    <a:pt x="19" y="60"/>
                  </a:lnTo>
                  <a:lnTo>
                    <a:pt x="15" y="50"/>
                  </a:lnTo>
                  <a:lnTo>
                    <a:pt x="19" y="36"/>
                  </a:lnTo>
                  <a:lnTo>
                    <a:pt x="29" y="20"/>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1001" name="Freeform 17"/>
            <p:cNvSpPr>
              <a:spLocks noChangeAspect="1"/>
            </p:cNvSpPr>
            <p:nvPr/>
          </p:nvSpPr>
          <p:spPr bwMode="auto">
            <a:xfrm>
              <a:off x="2831" y="1576"/>
              <a:ext cx="422" cy="326"/>
            </a:xfrm>
            <a:custGeom>
              <a:avLst/>
              <a:gdLst>
                <a:gd name="T0" fmla="*/ 8326 w 303"/>
                <a:gd name="T1" fmla="*/ 3239 h 234"/>
                <a:gd name="T2" fmla="*/ 8248 w 303"/>
                <a:gd name="T3" fmla="*/ 3920 h 234"/>
                <a:gd name="T4" fmla="*/ 7992 w 303"/>
                <a:gd name="T5" fmla="*/ 4512 h 234"/>
                <a:gd name="T6" fmla="*/ 7615 w 303"/>
                <a:gd name="T7" fmla="*/ 5060 h 234"/>
                <a:gd name="T8" fmla="*/ 7072 w 303"/>
                <a:gd name="T9" fmla="*/ 5522 h 234"/>
                <a:gd name="T10" fmla="*/ 6486 w 303"/>
                <a:gd name="T11" fmla="*/ 5885 h 234"/>
                <a:gd name="T12" fmla="*/ 5765 w 303"/>
                <a:gd name="T13" fmla="*/ 6190 h 234"/>
                <a:gd name="T14" fmla="*/ 4979 w 303"/>
                <a:gd name="T15" fmla="*/ 6392 h 234"/>
                <a:gd name="T16" fmla="*/ 4139 w 303"/>
                <a:gd name="T17" fmla="*/ 6436 h 234"/>
                <a:gd name="T18" fmla="*/ 3323 w 303"/>
                <a:gd name="T19" fmla="*/ 6392 h 234"/>
                <a:gd name="T20" fmla="*/ 2560 w 303"/>
                <a:gd name="T21" fmla="*/ 6190 h 234"/>
                <a:gd name="T22" fmla="*/ 1838 w 303"/>
                <a:gd name="T23" fmla="*/ 5885 h 234"/>
                <a:gd name="T24" fmla="*/ 1196 w 303"/>
                <a:gd name="T25" fmla="*/ 5522 h 234"/>
                <a:gd name="T26" fmla="*/ 708 w 303"/>
                <a:gd name="T27" fmla="*/ 5060 h 234"/>
                <a:gd name="T28" fmla="*/ 336 w 303"/>
                <a:gd name="T29" fmla="*/ 4512 h 234"/>
                <a:gd name="T30" fmla="*/ 78 w 303"/>
                <a:gd name="T31" fmla="*/ 3920 h 234"/>
                <a:gd name="T32" fmla="*/ 0 w 303"/>
                <a:gd name="T33" fmla="*/ 3239 h 234"/>
                <a:gd name="T34" fmla="*/ 78 w 303"/>
                <a:gd name="T35" fmla="*/ 2598 h 234"/>
                <a:gd name="T36" fmla="*/ 336 w 303"/>
                <a:gd name="T37" fmla="*/ 2020 h 234"/>
                <a:gd name="T38" fmla="*/ 708 w 303"/>
                <a:gd name="T39" fmla="*/ 1456 h 234"/>
                <a:gd name="T40" fmla="*/ 1196 w 303"/>
                <a:gd name="T41" fmla="*/ 964 h 234"/>
                <a:gd name="T42" fmla="*/ 1838 w 303"/>
                <a:gd name="T43" fmla="*/ 545 h 234"/>
                <a:gd name="T44" fmla="*/ 2560 w 303"/>
                <a:gd name="T45" fmla="*/ 281 h 234"/>
                <a:gd name="T46" fmla="*/ 3323 w 303"/>
                <a:gd name="T47" fmla="*/ 78 h 234"/>
                <a:gd name="T48" fmla="*/ 4139 w 303"/>
                <a:gd name="T49" fmla="*/ 0 h 234"/>
                <a:gd name="T50" fmla="*/ 4979 w 303"/>
                <a:gd name="T51" fmla="*/ 78 h 234"/>
                <a:gd name="T52" fmla="*/ 5765 w 303"/>
                <a:gd name="T53" fmla="*/ 281 h 234"/>
                <a:gd name="T54" fmla="*/ 6486 w 303"/>
                <a:gd name="T55" fmla="*/ 545 h 234"/>
                <a:gd name="T56" fmla="*/ 7072 w 303"/>
                <a:gd name="T57" fmla="*/ 964 h 234"/>
                <a:gd name="T58" fmla="*/ 7615 w 303"/>
                <a:gd name="T59" fmla="*/ 1456 h 234"/>
                <a:gd name="T60" fmla="*/ 7992 w 303"/>
                <a:gd name="T61" fmla="*/ 2020 h 234"/>
                <a:gd name="T62" fmla="*/ 8248 w 303"/>
                <a:gd name="T63" fmla="*/ 2598 h 234"/>
                <a:gd name="T64" fmla="*/ 8326 w 303"/>
                <a:gd name="T65" fmla="*/ 3239 h 2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3"/>
                <a:gd name="T100" fmla="*/ 0 h 234"/>
                <a:gd name="T101" fmla="*/ 303 w 303"/>
                <a:gd name="T102" fmla="*/ 234 h 2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3" h="234">
                  <a:moveTo>
                    <a:pt x="303" y="118"/>
                  </a:moveTo>
                  <a:lnTo>
                    <a:pt x="300" y="142"/>
                  </a:lnTo>
                  <a:lnTo>
                    <a:pt x="291" y="164"/>
                  </a:lnTo>
                  <a:lnTo>
                    <a:pt x="277" y="184"/>
                  </a:lnTo>
                  <a:lnTo>
                    <a:pt x="258" y="200"/>
                  </a:lnTo>
                  <a:lnTo>
                    <a:pt x="236" y="214"/>
                  </a:lnTo>
                  <a:lnTo>
                    <a:pt x="210" y="225"/>
                  </a:lnTo>
                  <a:lnTo>
                    <a:pt x="182" y="232"/>
                  </a:lnTo>
                  <a:lnTo>
                    <a:pt x="151" y="234"/>
                  </a:lnTo>
                  <a:lnTo>
                    <a:pt x="121" y="232"/>
                  </a:lnTo>
                  <a:lnTo>
                    <a:pt x="93" y="225"/>
                  </a:lnTo>
                  <a:lnTo>
                    <a:pt x="67" y="214"/>
                  </a:lnTo>
                  <a:lnTo>
                    <a:pt x="44" y="200"/>
                  </a:lnTo>
                  <a:lnTo>
                    <a:pt x="26" y="184"/>
                  </a:lnTo>
                  <a:lnTo>
                    <a:pt x="12" y="164"/>
                  </a:lnTo>
                  <a:lnTo>
                    <a:pt x="3" y="142"/>
                  </a:lnTo>
                  <a:lnTo>
                    <a:pt x="0" y="118"/>
                  </a:lnTo>
                  <a:lnTo>
                    <a:pt x="3" y="94"/>
                  </a:lnTo>
                  <a:lnTo>
                    <a:pt x="12" y="73"/>
                  </a:lnTo>
                  <a:lnTo>
                    <a:pt x="26" y="53"/>
                  </a:lnTo>
                  <a:lnTo>
                    <a:pt x="44" y="35"/>
                  </a:lnTo>
                  <a:lnTo>
                    <a:pt x="67" y="20"/>
                  </a:lnTo>
                  <a:lnTo>
                    <a:pt x="93" y="10"/>
                  </a:lnTo>
                  <a:lnTo>
                    <a:pt x="121" y="3"/>
                  </a:lnTo>
                  <a:lnTo>
                    <a:pt x="151" y="0"/>
                  </a:lnTo>
                  <a:lnTo>
                    <a:pt x="182" y="3"/>
                  </a:lnTo>
                  <a:lnTo>
                    <a:pt x="210" y="10"/>
                  </a:lnTo>
                  <a:lnTo>
                    <a:pt x="236" y="20"/>
                  </a:lnTo>
                  <a:lnTo>
                    <a:pt x="258" y="35"/>
                  </a:lnTo>
                  <a:lnTo>
                    <a:pt x="277" y="53"/>
                  </a:lnTo>
                  <a:lnTo>
                    <a:pt x="291" y="73"/>
                  </a:lnTo>
                  <a:lnTo>
                    <a:pt x="300" y="94"/>
                  </a:lnTo>
                  <a:lnTo>
                    <a:pt x="303" y="118"/>
                  </a:lnTo>
                  <a:close/>
                </a:path>
              </a:pathLst>
            </a:custGeom>
            <a:solidFill>
              <a:srgbClr val="D85B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1002" name="Freeform 18"/>
            <p:cNvSpPr>
              <a:spLocks noChangeAspect="1"/>
            </p:cNvSpPr>
            <p:nvPr/>
          </p:nvSpPr>
          <p:spPr bwMode="auto">
            <a:xfrm>
              <a:off x="2116" y="1507"/>
              <a:ext cx="217" cy="283"/>
            </a:xfrm>
            <a:custGeom>
              <a:avLst/>
              <a:gdLst>
                <a:gd name="T0" fmla="*/ 4091 w 156"/>
                <a:gd name="T1" fmla="*/ 2762 h 203"/>
                <a:gd name="T2" fmla="*/ 4205 w 156"/>
                <a:gd name="T3" fmla="*/ 3328 h 203"/>
                <a:gd name="T4" fmla="*/ 4232 w 156"/>
                <a:gd name="T5" fmla="*/ 3876 h 203"/>
                <a:gd name="T6" fmla="*/ 4205 w 156"/>
                <a:gd name="T7" fmla="*/ 4344 h 203"/>
                <a:gd name="T8" fmla="*/ 4091 w 156"/>
                <a:gd name="T9" fmla="*/ 4783 h 203"/>
                <a:gd name="T10" fmla="*/ 3888 w 156"/>
                <a:gd name="T11" fmla="*/ 5108 h 203"/>
                <a:gd name="T12" fmla="*/ 3599 w 156"/>
                <a:gd name="T13" fmla="*/ 5349 h 203"/>
                <a:gd name="T14" fmla="*/ 3281 w 156"/>
                <a:gd name="T15" fmla="*/ 5548 h 203"/>
                <a:gd name="T16" fmla="*/ 2931 w 156"/>
                <a:gd name="T17" fmla="*/ 5638 h 203"/>
                <a:gd name="T18" fmla="*/ 2505 w 156"/>
                <a:gd name="T19" fmla="*/ 5568 h 203"/>
                <a:gd name="T20" fmla="*/ 2194 w 156"/>
                <a:gd name="T21" fmla="*/ 5508 h 203"/>
                <a:gd name="T22" fmla="*/ 1854 w 156"/>
                <a:gd name="T23" fmla="*/ 5330 h 203"/>
                <a:gd name="T24" fmla="*/ 1530 w 156"/>
                <a:gd name="T25" fmla="*/ 5065 h 203"/>
                <a:gd name="T26" fmla="*/ 1187 w 156"/>
                <a:gd name="T27" fmla="*/ 4698 h 203"/>
                <a:gd name="T28" fmla="*/ 882 w 156"/>
                <a:gd name="T29" fmla="*/ 4227 h 203"/>
                <a:gd name="T30" fmla="*/ 544 w 156"/>
                <a:gd name="T31" fmla="*/ 3581 h 203"/>
                <a:gd name="T32" fmla="*/ 211 w 156"/>
                <a:gd name="T33" fmla="*/ 2865 h 203"/>
                <a:gd name="T34" fmla="*/ 1 w 156"/>
                <a:gd name="T35" fmla="*/ 2270 h 203"/>
                <a:gd name="T36" fmla="*/ 0 w 156"/>
                <a:gd name="T37" fmla="*/ 1766 h 203"/>
                <a:gd name="T38" fmla="*/ 1 w 156"/>
                <a:gd name="T39" fmla="*/ 1267 h 203"/>
                <a:gd name="T40" fmla="*/ 135 w 156"/>
                <a:gd name="T41" fmla="*/ 838 h 203"/>
                <a:gd name="T42" fmla="*/ 356 w 156"/>
                <a:gd name="T43" fmla="*/ 499 h 203"/>
                <a:gd name="T44" fmla="*/ 643 w 156"/>
                <a:gd name="T45" fmla="*/ 212 h 203"/>
                <a:gd name="T46" fmla="*/ 979 w 156"/>
                <a:gd name="T47" fmla="*/ 56 h 203"/>
                <a:gd name="T48" fmla="*/ 1333 w 156"/>
                <a:gd name="T49" fmla="*/ 0 h 203"/>
                <a:gd name="T50" fmla="*/ 1730 w 156"/>
                <a:gd name="T51" fmla="*/ 1 h 203"/>
                <a:gd name="T52" fmla="*/ 2162 w 156"/>
                <a:gd name="T53" fmla="*/ 212 h 203"/>
                <a:gd name="T54" fmla="*/ 2579 w 156"/>
                <a:gd name="T55" fmla="*/ 468 h 203"/>
                <a:gd name="T56" fmla="*/ 2960 w 156"/>
                <a:gd name="T57" fmla="*/ 803 h 203"/>
                <a:gd name="T58" fmla="*/ 3332 w 156"/>
                <a:gd name="T59" fmla="*/ 1214 h 203"/>
                <a:gd name="T60" fmla="*/ 3599 w 156"/>
                <a:gd name="T61" fmla="*/ 1692 h 203"/>
                <a:gd name="T62" fmla="*/ 3895 w 156"/>
                <a:gd name="T63" fmla="*/ 2221 h 203"/>
                <a:gd name="T64" fmla="*/ 4091 w 156"/>
                <a:gd name="T65" fmla="*/ 2762 h 2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6"/>
                <a:gd name="T100" fmla="*/ 0 h 203"/>
                <a:gd name="T101" fmla="*/ 156 w 156"/>
                <a:gd name="T102" fmla="*/ 203 h 2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6" h="203">
                  <a:moveTo>
                    <a:pt x="151" y="100"/>
                  </a:moveTo>
                  <a:lnTo>
                    <a:pt x="155" y="120"/>
                  </a:lnTo>
                  <a:lnTo>
                    <a:pt x="156" y="140"/>
                  </a:lnTo>
                  <a:lnTo>
                    <a:pt x="155" y="157"/>
                  </a:lnTo>
                  <a:lnTo>
                    <a:pt x="151" y="172"/>
                  </a:lnTo>
                  <a:lnTo>
                    <a:pt x="143" y="184"/>
                  </a:lnTo>
                  <a:lnTo>
                    <a:pt x="133" y="193"/>
                  </a:lnTo>
                  <a:lnTo>
                    <a:pt x="121" y="200"/>
                  </a:lnTo>
                  <a:lnTo>
                    <a:pt x="108" y="203"/>
                  </a:lnTo>
                  <a:lnTo>
                    <a:pt x="93" y="201"/>
                  </a:lnTo>
                  <a:lnTo>
                    <a:pt x="81" y="199"/>
                  </a:lnTo>
                  <a:lnTo>
                    <a:pt x="68" y="192"/>
                  </a:lnTo>
                  <a:lnTo>
                    <a:pt x="56" y="183"/>
                  </a:lnTo>
                  <a:lnTo>
                    <a:pt x="44" y="169"/>
                  </a:lnTo>
                  <a:lnTo>
                    <a:pt x="32" y="152"/>
                  </a:lnTo>
                  <a:lnTo>
                    <a:pt x="20" y="129"/>
                  </a:lnTo>
                  <a:lnTo>
                    <a:pt x="8" y="103"/>
                  </a:lnTo>
                  <a:lnTo>
                    <a:pt x="1" y="82"/>
                  </a:lnTo>
                  <a:lnTo>
                    <a:pt x="0" y="64"/>
                  </a:lnTo>
                  <a:lnTo>
                    <a:pt x="1" y="46"/>
                  </a:lnTo>
                  <a:lnTo>
                    <a:pt x="5" y="30"/>
                  </a:lnTo>
                  <a:lnTo>
                    <a:pt x="13" y="18"/>
                  </a:lnTo>
                  <a:lnTo>
                    <a:pt x="24" y="8"/>
                  </a:lnTo>
                  <a:lnTo>
                    <a:pt x="36" y="2"/>
                  </a:lnTo>
                  <a:lnTo>
                    <a:pt x="49" y="0"/>
                  </a:lnTo>
                  <a:lnTo>
                    <a:pt x="64" y="1"/>
                  </a:lnTo>
                  <a:lnTo>
                    <a:pt x="80" y="8"/>
                  </a:lnTo>
                  <a:lnTo>
                    <a:pt x="95" y="17"/>
                  </a:lnTo>
                  <a:lnTo>
                    <a:pt x="109" y="29"/>
                  </a:lnTo>
                  <a:lnTo>
                    <a:pt x="123" y="44"/>
                  </a:lnTo>
                  <a:lnTo>
                    <a:pt x="133" y="61"/>
                  </a:lnTo>
                  <a:lnTo>
                    <a:pt x="144" y="80"/>
                  </a:lnTo>
                  <a:lnTo>
                    <a:pt x="151" y="100"/>
                  </a:lnTo>
                  <a:close/>
                </a:path>
              </a:pathLst>
            </a:custGeom>
            <a:solidFill>
              <a:srgbClr val="D85B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1003" name="Freeform 19"/>
            <p:cNvSpPr>
              <a:spLocks noChangeAspect="1"/>
            </p:cNvSpPr>
            <p:nvPr/>
          </p:nvSpPr>
          <p:spPr bwMode="auto">
            <a:xfrm>
              <a:off x="1801" y="364"/>
              <a:ext cx="2509" cy="2376"/>
            </a:xfrm>
            <a:custGeom>
              <a:avLst/>
              <a:gdLst>
                <a:gd name="T0" fmla="*/ 27248 w 1800"/>
                <a:gd name="T1" fmla="*/ 20849 h 1705"/>
                <a:gd name="T2" fmla="*/ 27987 w 1800"/>
                <a:gd name="T3" fmla="*/ 31128 h 1705"/>
                <a:gd name="T4" fmla="*/ 25024 w 1800"/>
                <a:gd name="T5" fmla="*/ 47096 h 1705"/>
                <a:gd name="T6" fmla="*/ 25438 w 1800"/>
                <a:gd name="T7" fmla="*/ 47010 h 1705"/>
                <a:gd name="T8" fmla="*/ 26662 w 1800"/>
                <a:gd name="T9" fmla="*/ 46790 h 1705"/>
                <a:gd name="T10" fmla="*/ 28466 w 1800"/>
                <a:gd name="T11" fmla="*/ 46446 h 1705"/>
                <a:gd name="T12" fmla="*/ 30794 w 1800"/>
                <a:gd name="T13" fmla="*/ 45979 h 1705"/>
                <a:gd name="T14" fmla="*/ 33504 w 1800"/>
                <a:gd name="T15" fmla="*/ 45386 h 1705"/>
                <a:gd name="T16" fmla="*/ 36467 w 1800"/>
                <a:gd name="T17" fmla="*/ 44686 h 1705"/>
                <a:gd name="T18" fmla="*/ 39532 w 1800"/>
                <a:gd name="T19" fmla="*/ 43863 h 1705"/>
                <a:gd name="T20" fmla="*/ 42610 w 1800"/>
                <a:gd name="T21" fmla="*/ 42970 h 1705"/>
                <a:gd name="T22" fmla="*/ 45579 w 1800"/>
                <a:gd name="T23" fmla="*/ 41960 h 1705"/>
                <a:gd name="T24" fmla="*/ 48226 w 1800"/>
                <a:gd name="T25" fmla="*/ 40864 h 1705"/>
                <a:gd name="T26" fmla="*/ 49777 w 1800"/>
                <a:gd name="T27" fmla="*/ 39692 h 1705"/>
                <a:gd name="T28" fmla="*/ 49712 w 1800"/>
                <a:gd name="T29" fmla="*/ 34334 h 1705"/>
                <a:gd name="T30" fmla="*/ 48620 w 1800"/>
                <a:gd name="T31" fmla="*/ 24915 h 1705"/>
                <a:gd name="T32" fmla="*/ 45395 w 1800"/>
                <a:gd name="T33" fmla="*/ 14344 h 1705"/>
                <a:gd name="T34" fmla="*/ 39011 w 1800"/>
                <a:gd name="T35" fmla="*/ 5245 h 1705"/>
                <a:gd name="T36" fmla="*/ 28445 w 1800"/>
                <a:gd name="T37" fmla="*/ 468 h 1705"/>
                <a:gd name="T38" fmla="*/ 27642 w 1800"/>
                <a:gd name="T39" fmla="*/ 336 h 1705"/>
                <a:gd name="T40" fmla="*/ 25511 w 1800"/>
                <a:gd name="T41" fmla="*/ 56 h 1705"/>
                <a:gd name="T42" fmla="*/ 22366 w 1800"/>
                <a:gd name="T43" fmla="*/ 1 h 1705"/>
                <a:gd name="T44" fmla="*/ 18557 w 1800"/>
                <a:gd name="T45" fmla="*/ 468 h 1705"/>
                <a:gd name="T46" fmla="*/ 14358 w 1800"/>
                <a:gd name="T47" fmla="*/ 1746 h 1705"/>
                <a:gd name="T48" fmla="*/ 10196 w 1800"/>
                <a:gd name="T49" fmla="*/ 4149 h 1705"/>
                <a:gd name="T50" fmla="*/ 6263 w 1800"/>
                <a:gd name="T51" fmla="*/ 7915 h 1705"/>
                <a:gd name="T52" fmla="*/ 3087 w 1800"/>
                <a:gd name="T53" fmla="*/ 13485 h 1705"/>
                <a:gd name="T54" fmla="*/ 899 w 1800"/>
                <a:gd name="T55" fmla="*/ 21006 h 1705"/>
                <a:gd name="T56" fmla="*/ 0 w 1800"/>
                <a:gd name="T57" fmla="*/ 30905 h 1705"/>
                <a:gd name="T58" fmla="*/ 468 w 1800"/>
                <a:gd name="T59" fmla="*/ 38969 h 1705"/>
                <a:gd name="T60" fmla="*/ 2675 w 1800"/>
                <a:gd name="T61" fmla="*/ 38879 h 1705"/>
                <a:gd name="T62" fmla="*/ 6614 w 1800"/>
                <a:gd name="T63" fmla="*/ 38668 h 1705"/>
                <a:gd name="T64" fmla="*/ 11102 w 1800"/>
                <a:gd name="T65" fmla="*/ 38090 h 1705"/>
                <a:gd name="T66" fmla="*/ 15085 w 1800"/>
                <a:gd name="T67" fmla="*/ 37067 h 1705"/>
                <a:gd name="T68" fmla="*/ 17443 w 1800"/>
                <a:gd name="T69" fmla="*/ 35523 h 1705"/>
                <a:gd name="T70" fmla="*/ 15833 w 1800"/>
                <a:gd name="T71" fmla="*/ 34720 h 1705"/>
                <a:gd name="T72" fmla="*/ 12219 w 1800"/>
                <a:gd name="T73" fmla="*/ 32439 h 1705"/>
                <a:gd name="T74" fmla="*/ 8174 w 1800"/>
                <a:gd name="T75" fmla="*/ 28994 h 1705"/>
                <a:gd name="T76" fmla="*/ 5357 w 1800"/>
                <a:gd name="T77" fmla="*/ 24475 h 1705"/>
                <a:gd name="T78" fmla="*/ 5493 w 1800"/>
                <a:gd name="T79" fmla="*/ 19174 h 1705"/>
                <a:gd name="T80" fmla="*/ 6758 w 1800"/>
                <a:gd name="T81" fmla="*/ 17276 h 1705"/>
                <a:gd name="T82" fmla="*/ 8224 w 1800"/>
                <a:gd name="T83" fmla="*/ 17404 h 1705"/>
                <a:gd name="T84" fmla="*/ 10408 w 1800"/>
                <a:gd name="T85" fmla="*/ 17534 h 1705"/>
                <a:gd name="T86" fmla="*/ 12870 w 1800"/>
                <a:gd name="T87" fmla="*/ 17640 h 1705"/>
                <a:gd name="T88" fmla="*/ 15174 w 1800"/>
                <a:gd name="T89" fmla="*/ 17736 h 1705"/>
                <a:gd name="T90" fmla="*/ 16378 w 1800"/>
                <a:gd name="T91" fmla="*/ 17563 h 1705"/>
                <a:gd name="T92" fmla="*/ 16658 w 1800"/>
                <a:gd name="T93" fmla="*/ 16009 h 1705"/>
                <a:gd name="T94" fmla="*/ 17555 w 1800"/>
                <a:gd name="T95" fmla="*/ 13697 h 1705"/>
                <a:gd name="T96" fmla="*/ 17991 w 1800"/>
                <a:gd name="T97" fmla="*/ 14786 h 1705"/>
                <a:gd name="T98" fmla="*/ 18139 w 1800"/>
                <a:gd name="T99" fmla="*/ 17680 h 1705"/>
                <a:gd name="T100" fmla="*/ 19128 w 1800"/>
                <a:gd name="T101" fmla="*/ 17784 h 1705"/>
                <a:gd name="T102" fmla="*/ 20989 w 1800"/>
                <a:gd name="T103" fmla="*/ 18026 h 1705"/>
                <a:gd name="T104" fmla="*/ 23183 w 1800"/>
                <a:gd name="T105" fmla="*/ 18237 h 1705"/>
                <a:gd name="T106" fmla="*/ 25178 w 1800"/>
                <a:gd name="T107" fmla="*/ 18441 h 1705"/>
                <a:gd name="T108" fmla="*/ 26726 w 1800"/>
                <a:gd name="T109" fmla="*/ 18647 h 17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00"/>
                <a:gd name="T166" fmla="*/ 0 h 1705"/>
                <a:gd name="T167" fmla="*/ 1800 w 1800"/>
                <a:gd name="T168" fmla="*/ 1705 h 170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00" h="1705">
                  <a:moveTo>
                    <a:pt x="965" y="675"/>
                  </a:moveTo>
                  <a:lnTo>
                    <a:pt x="971" y="697"/>
                  </a:lnTo>
                  <a:lnTo>
                    <a:pt x="984" y="755"/>
                  </a:lnTo>
                  <a:lnTo>
                    <a:pt x="997" y="850"/>
                  </a:lnTo>
                  <a:lnTo>
                    <a:pt x="1009" y="975"/>
                  </a:lnTo>
                  <a:lnTo>
                    <a:pt x="1011" y="1127"/>
                  </a:lnTo>
                  <a:lnTo>
                    <a:pt x="997" y="1302"/>
                  </a:lnTo>
                  <a:lnTo>
                    <a:pt x="963" y="1496"/>
                  </a:lnTo>
                  <a:lnTo>
                    <a:pt x="904" y="1705"/>
                  </a:lnTo>
                  <a:lnTo>
                    <a:pt x="905" y="1705"/>
                  </a:lnTo>
                  <a:lnTo>
                    <a:pt x="910" y="1703"/>
                  </a:lnTo>
                  <a:lnTo>
                    <a:pt x="919" y="1702"/>
                  </a:lnTo>
                  <a:lnTo>
                    <a:pt x="931" y="1701"/>
                  </a:lnTo>
                  <a:lnTo>
                    <a:pt x="945" y="1698"/>
                  </a:lnTo>
                  <a:lnTo>
                    <a:pt x="963" y="1694"/>
                  </a:lnTo>
                  <a:lnTo>
                    <a:pt x="981" y="1691"/>
                  </a:lnTo>
                  <a:lnTo>
                    <a:pt x="1004" y="1686"/>
                  </a:lnTo>
                  <a:lnTo>
                    <a:pt x="1028" y="1682"/>
                  </a:lnTo>
                  <a:lnTo>
                    <a:pt x="1055" y="1677"/>
                  </a:lnTo>
                  <a:lnTo>
                    <a:pt x="1083" y="1671"/>
                  </a:lnTo>
                  <a:lnTo>
                    <a:pt x="1112" y="1665"/>
                  </a:lnTo>
                  <a:lnTo>
                    <a:pt x="1143" y="1658"/>
                  </a:lnTo>
                  <a:lnTo>
                    <a:pt x="1177" y="1651"/>
                  </a:lnTo>
                  <a:lnTo>
                    <a:pt x="1210" y="1643"/>
                  </a:lnTo>
                  <a:lnTo>
                    <a:pt x="1245" y="1635"/>
                  </a:lnTo>
                  <a:lnTo>
                    <a:pt x="1281" y="1627"/>
                  </a:lnTo>
                  <a:lnTo>
                    <a:pt x="1317" y="1618"/>
                  </a:lnTo>
                  <a:lnTo>
                    <a:pt x="1354" y="1609"/>
                  </a:lnTo>
                  <a:lnTo>
                    <a:pt x="1392" y="1599"/>
                  </a:lnTo>
                  <a:lnTo>
                    <a:pt x="1428" y="1588"/>
                  </a:lnTo>
                  <a:lnTo>
                    <a:pt x="1465" y="1578"/>
                  </a:lnTo>
                  <a:lnTo>
                    <a:pt x="1503" y="1567"/>
                  </a:lnTo>
                  <a:lnTo>
                    <a:pt x="1539" y="1556"/>
                  </a:lnTo>
                  <a:lnTo>
                    <a:pt x="1575" y="1544"/>
                  </a:lnTo>
                  <a:lnTo>
                    <a:pt x="1611" y="1532"/>
                  </a:lnTo>
                  <a:lnTo>
                    <a:pt x="1646" y="1519"/>
                  </a:lnTo>
                  <a:lnTo>
                    <a:pt x="1679" y="1507"/>
                  </a:lnTo>
                  <a:lnTo>
                    <a:pt x="1712" y="1494"/>
                  </a:lnTo>
                  <a:lnTo>
                    <a:pt x="1742" y="1480"/>
                  </a:lnTo>
                  <a:lnTo>
                    <a:pt x="1772" y="1467"/>
                  </a:lnTo>
                  <a:lnTo>
                    <a:pt x="1798" y="1452"/>
                  </a:lnTo>
                  <a:lnTo>
                    <a:pt x="1798" y="1437"/>
                  </a:lnTo>
                  <a:lnTo>
                    <a:pt x="1800" y="1395"/>
                  </a:lnTo>
                  <a:lnTo>
                    <a:pt x="1798" y="1329"/>
                  </a:lnTo>
                  <a:lnTo>
                    <a:pt x="1796" y="1243"/>
                  </a:lnTo>
                  <a:lnTo>
                    <a:pt x="1788" y="1140"/>
                  </a:lnTo>
                  <a:lnTo>
                    <a:pt x="1774" y="1027"/>
                  </a:lnTo>
                  <a:lnTo>
                    <a:pt x="1756" y="902"/>
                  </a:lnTo>
                  <a:lnTo>
                    <a:pt x="1726" y="774"/>
                  </a:lnTo>
                  <a:lnTo>
                    <a:pt x="1689" y="646"/>
                  </a:lnTo>
                  <a:lnTo>
                    <a:pt x="1639" y="519"/>
                  </a:lnTo>
                  <a:lnTo>
                    <a:pt x="1576" y="397"/>
                  </a:lnTo>
                  <a:lnTo>
                    <a:pt x="1500" y="286"/>
                  </a:lnTo>
                  <a:lnTo>
                    <a:pt x="1409" y="190"/>
                  </a:lnTo>
                  <a:lnTo>
                    <a:pt x="1301" y="109"/>
                  </a:lnTo>
                  <a:lnTo>
                    <a:pt x="1174" y="51"/>
                  </a:lnTo>
                  <a:lnTo>
                    <a:pt x="1027" y="17"/>
                  </a:lnTo>
                  <a:lnTo>
                    <a:pt x="1024" y="16"/>
                  </a:lnTo>
                  <a:lnTo>
                    <a:pt x="1013" y="14"/>
                  </a:lnTo>
                  <a:lnTo>
                    <a:pt x="999" y="12"/>
                  </a:lnTo>
                  <a:lnTo>
                    <a:pt x="977" y="9"/>
                  </a:lnTo>
                  <a:lnTo>
                    <a:pt x="952" y="5"/>
                  </a:lnTo>
                  <a:lnTo>
                    <a:pt x="921" y="2"/>
                  </a:lnTo>
                  <a:lnTo>
                    <a:pt x="886" y="1"/>
                  </a:lnTo>
                  <a:lnTo>
                    <a:pt x="849" y="0"/>
                  </a:lnTo>
                  <a:lnTo>
                    <a:pt x="808" y="1"/>
                  </a:lnTo>
                  <a:lnTo>
                    <a:pt x="763" y="4"/>
                  </a:lnTo>
                  <a:lnTo>
                    <a:pt x="718" y="9"/>
                  </a:lnTo>
                  <a:lnTo>
                    <a:pt x="670" y="17"/>
                  </a:lnTo>
                  <a:lnTo>
                    <a:pt x="620" y="29"/>
                  </a:lnTo>
                  <a:lnTo>
                    <a:pt x="569" y="44"/>
                  </a:lnTo>
                  <a:lnTo>
                    <a:pt x="519" y="63"/>
                  </a:lnTo>
                  <a:lnTo>
                    <a:pt x="468" y="87"/>
                  </a:lnTo>
                  <a:lnTo>
                    <a:pt x="417" y="116"/>
                  </a:lnTo>
                  <a:lnTo>
                    <a:pt x="368" y="150"/>
                  </a:lnTo>
                  <a:lnTo>
                    <a:pt x="319" y="190"/>
                  </a:lnTo>
                  <a:lnTo>
                    <a:pt x="273" y="235"/>
                  </a:lnTo>
                  <a:lnTo>
                    <a:pt x="227" y="287"/>
                  </a:lnTo>
                  <a:lnTo>
                    <a:pt x="186" y="346"/>
                  </a:lnTo>
                  <a:lnTo>
                    <a:pt x="147" y="413"/>
                  </a:lnTo>
                  <a:lnTo>
                    <a:pt x="112" y="488"/>
                  </a:lnTo>
                  <a:lnTo>
                    <a:pt x="80" y="571"/>
                  </a:lnTo>
                  <a:lnTo>
                    <a:pt x="53" y="662"/>
                  </a:lnTo>
                  <a:lnTo>
                    <a:pt x="32" y="761"/>
                  </a:lnTo>
                  <a:lnTo>
                    <a:pt x="14" y="870"/>
                  </a:lnTo>
                  <a:lnTo>
                    <a:pt x="4" y="991"/>
                  </a:lnTo>
                  <a:lnTo>
                    <a:pt x="0" y="1119"/>
                  </a:lnTo>
                  <a:lnTo>
                    <a:pt x="1" y="1260"/>
                  </a:lnTo>
                  <a:lnTo>
                    <a:pt x="10" y="1411"/>
                  </a:lnTo>
                  <a:lnTo>
                    <a:pt x="17" y="1411"/>
                  </a:lnTo>
                  <a:lnTo>
                    <a:pt x="35" y="1411"/>
                  </a:lnTo>
                  <a:lnTo>
                    <a:pt x="61" y="1409"/>
                  </a:lnTo>
                  <a:lnTo>
                    <a:pt x="97" y="1408"/>
                  </a:lnTo>
                  <a:lnTo>
                    <a:pt x="139" y="1407"/>
                  </a:lnTo>
                  <a:lnTo>
                    <a:pt x="187" y="1404"/>
                  </a:lnTo>
                  <a:lnTo>
                    <a:pt x="239" y="1400"/>
                  </a:lnTo>
                  <a:lnTo>
                    <a:pt x="293" y="1395"/>
                  </a:lnTo>
                  <a:lnTo>
                    <a:pt x="347" y="1388"/>
                  </a:lnTo>
                  <a:lnTo>
                    <a:pt x="401" y="1379"/>
                  </a:lnTo>
                  <a:lnTo>
                    <a:pt x="453" y="1369"/>
                  </a:lnTo>
                  <a:lnTo>
                    <a:pt x="501" y="1357"/>
                  </a:lnTo>
                  <a:lnTo>
                    <a:pt x="545" y="1342"/>
                  </a:lnTo>
                  <a:lnTo>
                    <a:pt x="581" y="1326"/>
                  </a:lnTo>
                  <a:lnTo>
                    <a:pt x="611" y="1308"/>
                  </a:lnTo>
                  <a:lnTo>
                    <a:pt x="630" y="1286"/>
                  </a:lnTo>
                  <a:lnTo>
                    <a:pt x="623" y="1284"/>
                  </a:lnTo>
                  <a:lnTo>
                    <a:pt x="603" y="1273"/>
                  </a:lnTo>
                  <a:lnTo>
                    <a:pt x="572" y="1257"/>
                  </a:lnTo>
                  <a:lnTo>
                    <a:pt x="535" y="1235"/>
                  </a:lnTo>
                  <a:lnTo>
                    <a:pt x="489" y="1209"/>
                  </a:lnTo>
                  <a:lnTo>
                    <a:pt x="441" y="1175"/>
                  </a:lnTo>
                  <a:lnTo>
                    <a:pt x="392" y="1138"/>
                  </a:lnTo>
                  <a:lnTo>
                    <a:pt x="342" y="1096"/>
                  </a:lnTo>
                  <a:lnTo>
                    <a:pt x="295" y="1050"/>
                  </a:lnTo>
                  <a:lnTo>
                    <a:pt x="254" y="999"/>
                  </a:lnTo>
                  <a:lnTo>
                    <a:pt x="219" y="944"/>
                  </a:lnTo>
                  <a:lnTo>
                    <a:pt x="194" y="886"/>
                  </a:lnTo>
                  <a:lnTo>
                    <a:pt x="180" y="825"/>
                  </a:lnTo>
                  <a:lnTo>
                    <a:pt x="182" y="761"/>
                  </a:lnTo>
                  <a:lnTo>
                    <a:pt x="198" y="694"/>
                  </a:lnTo>
                  <a:lnTo>
                    <a:pt x="232" y="624"/>
                  </a:lnTo>
                  <a:lnTo>
                    <a:pt x="235" y="624"/>
                  </a:lnTo>
                  <a:lnTo>
                    <a:pt x="244" y="626"/>
                  </a:lnTo>
                  <a:lnTo>
                    <a:pt x="258" y="627"/>
                  </a:lnTo>
                  <a:lnTo>
                    <a:pt x="275" y="628"/>
                  </a:lnTo>
                  <a:lnTo>
                    <a:pt x="297" y="630"/>
                  </a:lnTo>
                  <a:lnTo>
                    <a:pt x="321" y="631"/>
                  </a:lnTo>
                  <a:lnTo>
                    <a:pt x="347" y="632"/>
                  </a:lnTo>
                  <a:lnTo>
                    <a:pt x="376" y="635"/>
                  </a:lnTo>
                  <a:lnTo>
                    <a:pt x="406" y="636"/>
                  </a:lnTo>
                  <a:lnTo>
                    <a:pt x="436" y="638"/>
                  </a:lnTo>
                  <a:lnTo>
                    <a:pt x="465" y="639"/>
                  </a:lnTo>
                  <a:lnTo>
                    <a:pt x="495" y="640"/>
                  </a:lnTo>
                  <a:lnTo>
                    <a:pt x="523" y="642"/>
                  </a:lnTo>
                  <a:lnTo>
                    <a:pt x="548" y="642"/>
                  </a:lnTo>
                  <a:lnTo>
                    <a:pt x="571" y="642"/>
                  </a:lnTo>
                  <a:lnTo>
                    <a:pt x="591" y="640"/>
                  </a:lnTo>
                  <a:lnTo>
                    <a:pt x="591" y="636"/>
                  </a:lnTo>
                  <a:lnTo>
                    <a:pt x="592" y="623"/>
                  </a:lnTo>
                  <a:lnTo>
                    <a:pt x="596" y="604"/>
                  </a:lnTo>
                  <a:lnTo>
                    <a:pt x="602" y="580"/>
                  </a:lnTo>
                  <a:lnTo>
                    <a:pt x="608" y="553"/>
                  </a:lnTo>
                  <a:lnTo>
                    <a:pt x="620" y="525"/>
                  </a:lnTo>
                  <a:lnTo>
                    <a:pt x="634" y="496"/>
                  </a:lnTo>
                  <a:lnTo>
                    <a:pt x="652" y="469"/>
                  </a:lnTo>
                  <a:lnTo>
                    <a:pt x="651" y="488"/>
                  </a:lnTo>
                  <a:lnTo>
                    <a:pt x="650" y="535"/>
                  </a:lnTo>
                  <a:lnTo>
                    <a:pt x="650" y="591"/>
                  </a:lnTo>
                  <a:lnTo>
                    <a:pt x="652" y="640"/>
                  </a:lnTo>
                  <a:lnTo>
                    <a:pt x="655" y="640"/>
                  </a:lnTo>
                  <a:lnTo>
                    <a:pt x="663" y="642"/>
                  </a:lnTo>
                  <a:lnTo>
                    <a:pt x="675" y="643"/>
                  </a:lnTo>
                  <a:lnTo>
                    <a:pt x="691" y="644"/>
                  </a:lnTo>
                  <a:lnTo>
                    <a:pt x="711" y="647"/>
                  </a:lnTo>
                  <a:lnTo>
                    <a:pt x="734" y="650"/>
                  </a:lnTo>
                  <a:lnTo>
                    <a:pt x="758" y="652"/>
                  </a:lnTo>
                  <a:lnTo>
                    <a:pt x="783" y="655"/>
                  </a:lnTo>
                  <a:lnTo>
                    <a:pt x="810" y="658"/>
                  </a:lnTo>
                  <a:lnTo>
                    <a:pt x="837" y="660"/>
                  </a:lnTo>
                  <a:lnTo>
                    <a:pt x="862" y="663"/>
                  </a:lnTo>
                  <a:lnTo>
                    <a:pt x="888" y="666"/>
                  </a:lnTo>
                  <a:lnTo>
                    <a:pt x="910" y="668"/>
                  </a:lnTo>
                  <a:lnTo>
                    <a:pt x="932" y="671"/>
                  </a:lnTo>
                  <a:lnTo>
                    <a:pt x="951" y="674"/>
                  </a:lnTo>
                  <a:lnTo>
                    <a:pt x="965" y="6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1004" name="Freeform 20"/>
            <p:cNvSpPr>
              <a:spLocks noChangeAspect="1"/>
            </p:cNvSpPr>
            <p:nvPr/>
          </p:nvSpPr>
          <p:spPr bwMode="auto">
            <a:xfrm>
              <a:off x="1875" y="425"/>
              <a:ext cx="2343" cy="2176"/>
            </a:xfrm>
            <a:custGeom>
              <a:avLst/>
              <a:gdLst>
                <a:gd name="T0" fmla="*/ 16950 w 1681"/>
                <a:gd name="T1" fmla="*/ 8750 h 1561"/>
                <a:gd name="T2" fmla="*/ 14912 w 1681"/>
                <a:gd name="T3" fmla="*/ 11249 h 1561"/>
                <a:gd name="T4" fmla="*/ 13346 w 1681"/>
                <a:gd name="T5" fmla="*/ 15028 h 1561"/>
                <a:gd name="T6" fmla="*/ 4152 w 1681"/>
                <a:gd name="T7" fmla="*/ 14771 h 1561"/>
                <a:gd name="T8" fmla="*/ 3370 w 1681"/>
                <a:gd name="T9" fmla="*/ 16482 h 1561"/>
                <a:gd name="T10" fmla="*/ 2722 w 1681"/>
                <a:gd name="T11" fmla="*/ 19424 h 1561"/>
                <a:gd name="T12" fmla="*/ 2963 w 1681"/>
                <a:gd name="T13" fmla="*/ 23203 h 1561"/>
                <a:gd name="T14" fmla="*/ 4929 w 1681"/>
                <a:gd name="T15" fmla="*/ 27565 h 1561"/>
                <a:gd name="T16" fmla="*/ 7578 w 1681"/>
                <a:gd name="T17" fmla="*/ 30727 h 1561"/>
                <a:gd name="T18" fmla="*/ 7918 w 1681"/>
                <a:gd name="T19" fmla="*/ 31063 h 1561"/>
                <a:gd name="T20" fmla="*/ 8725 w 1681"/>
                <a:gd name="T21" fmla="*/ 31742 h 1561"/>
                <a:gd name="T22" fmla="*/ 10168 w 1681"/>
                <a:gd name="T23" fmla="*/ 32636 h 1561"/>
                <a:gd name="T24" fmla="*/ 12250 w 1681"/>
                <a:gd name="T25" fmla="*/ 33613 h 1561"/>
                <a:gd name="T26" fmla="*/ 15112 w 1681"/>
                <a:gd name="T27" fmla="*/ 34522 h 1561"/>
                <a:gd name="T28" fmla="*/ 14765 w 1681"/>
                <a:gd name="T29" fmla="*/ 34678 h 1561"/>
                <a:gd name="T30" fmla="*/ 13828 w 1681"/>
                <a:gd name="T31" fmla="*/ 34961 h 1561"/>
                <a:gd name="T32" fmla="*/ 12398 w 1681"/>
                <a:gd name="T33" fmla="*/ 35420 h 1561"/>
                <a:gd name="T34" fmla="*/ 10484 w 1681"/>
                <a:gd name="T35" fmla="*/ 35818 h 1561"/>
                <a:gd name="T36" fmla="*/ 8099 w 1681"/>
                <a:gd name="T37" fmla="*/ 36163 h 1561"/>
                <a:gd name="T38" fmla="*/ 6902 w 1681"/>
                <a:gd name="T39" fmla="*/ 35641 h 1561"/>
                <a:gd name="T40" fmla="*/ 5599 w 1681"/>
                <a:gd name="T41" fmla="*/ 33333 h 1561"/>
                <a:gd name="T42" fmla="*/ 4834 w 1681"/>
                <a:gd name="T43" fmla="*/ 30822 h 1561"/>
                <a:gd name="T44" fmla="*/ 4729 w 1681"/>
                <a:gd name="T45" fmla="*/ 31873 h 1561"/>
                <a:gd name="T46" fmla="*/ 4952 w 1681"/>
                <a:gd name="T47" fmla="*/ 34391 h 1561"/>
                <a:gd name="T48" fmla="*/ 549 w 1681"/>
                <a:gd name="T49" fmla="*/ 37021 h 1561"/>
                <a:gd name="T50" fmla="*/ 78 w 1681"/>
                <a:gd name="T51" fmla="*/ 32197 h 1561"/>
                <a:gd name="T52" fmla="*/ 721 w 1681"/>
                <a:gd name="T53" fmla="*/ 20638 h 1561"/>
                <a:gd name="T54" fmla="*/ 3370 w 1681"/>
                <a:gd name="T55" fmla="*/ 11234 h 1561"/>
                <a:gd name="T56" fmla="*/ 4340 w 1681"/>
                <a:gd name="T57" fmla="*/ 9549 h 1561"/>
                <a:gd name="T58" fmla="*/ 6650 w 1681"/>
                <a:gd name="T59" fmla="*/ 6559 h 1561"/>
                <a:gd name="T60" fmla="*/ 10484 w 1681"/>
                <a:gd name="T61" fmla="*/ 3323 h 1561"/>
                <a:gd name="T62" fmla="*/ 15993 w 1681"/>
                <a:gd name="T63" fmla="*/ 803 h 1561"/>
                <a:gd name="T64" fmla="*/ 23441 w 1681"/>
                <a:gd name="T65" fmla="*/ 0 h 1561"/>
                <a:gd name="T66" fmla="*/ 24521 w 1681"/>
                <a:gd name="T67" fmla="*/ 78 h 1561"/>
                <a:gd name="T68" fmla="*/ 27276 w 1681"/>
                <a:gd name="T69" fmla="*/ 576 h 1561"/>
                <a:gd name="T70" fmla="*/ 31004 w 1681"/>
                <a:gd name="T71" fmla="*/ 1814 h 1561"/>
                <a:gd name="T72" fmla="*/ 35079 w 1681"/>
                <a:gd name="T73" fmla="*/ 4153 h 1561"/>
                <a:gd name="T74" fmla="*/ 38802 w 1681"/>
                <a:gd name="T75" fmla="*/ 7922 h 1561"/>
                <a:gd name="T76" fmla="*/ 40125 w 1681"/>
                <a:gd name="T77" fmla="*/ 9984 h 1561"/>
                <a:gd name="T78" fmla="*/ 41384 w 1681"/>
                <a:gd name="T79" fmla="*/ 12197 h 1561"/>
                <a:gd name="T80" fmla="*/ 43200 w 1681"/>
                <a:gd name="T81" fmla="*/ 16383 h 1561"/>
                <a:gd name="T82" fmla="*/ 44966 w 1681"/>
                <a:gd name="T83" fmla="*/ 22553 h 1561"/>
                <a:gd name="T84" fmla="*/ 46233 w 1681"/>
                <a:gd name="T85" fmla="*/ 30864 h 1561"/>
                <a:gd name="T86" fmla="*/ 46471 w 1681"/>
                <a:gd name="T87" fmla="*/ 37637 h 1561"/>
                <a:gd name="T88" fmla="*/ 45388 w 1681"/>
                <a:gd name="T89" fmla="*/ 38117 h 1561"/>
                <a:gd name="T90" fmla="*/ 43414 w 1681"/>
                <a:gd name="T91" fmla="*/ 38976 h 1561"/>
                <a:gd name="T92" fmla="*/ 40876 w 1681"/>
                <a:gd name="T93" fmla="*/ 39986 h 1561"/>
                <a:gd name="T94" fmla="*/ 38172 w 1681"/>
                <a:gd name="T95" fmla="*/ 40904 h 1561"/>
                <a:gd name="T96" fmla="*/ 35707 w 1681"/>
                <a:gd name="T97" fmla="*/ 41554 h 1561"/>
                <a:gd name="T98" fmla="*/ 36235 w 1681"/>
                <a:gd name="T99" fmla="*/ 36221 h 1561"/>
                <a:gd name="T100" fmla="*/ 35988 w 1681"/>
                <a:gd name="T101" fmla="*/ 35162 h 1561"/>
                <a:gd name="T102" fmla="*/ 35188 w 1681"/>
                <a:gd name="T103" fmla="*/ 38545 h 1561"/>
                <a:gd name="T104" fmla="*/ 33889 w 1681"/>
                <a:gd name="T105" fmla="*/ 41865 h 1561"/>
                <a:gd name="T106" fmla="*/ 26758 w 1681"/>
                <a:gd name="T107" fmla="*/ 40904 h 1561"/>
                <a:gd name="T108" fmla="*/ 28148 w 1681"/>
                <a:gd name="T109" fmla="*/ 30658 h 1561"/>
                <a:gd name="T110" fmla="*/ 26758 w 1681"/>
                <a:gd name="T111" fmla="*/ 16128 h 1561"/>
                <a:gd name="T112" fmla="*/ 17728 w 1681"/>
                <a:gd name="T113" fmla="*/ 11866 h 15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81"/>
                <a:gd name="T172" fmla="*/ 0 h 1561"/>
                <a:gd name="T173" fmla="*/ 1681 w 1681"/>
                <a:gd name="T174" fmla="*/ 1561 h 156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81" h="1561">
                  <a:moveTo>
                    <a:pt x="634" y="295"/>
                  </a:moveTo>
                  <a:lnTo>
                    <a:pt x="629" y="301"/>
                  </a:lnTo>
                  <a:lnTo>
                    <a:pt x="613" y="316"/>
                  </a:lnTo>
                  <a:lnTo>
                    <a:pt x="591" y="338"/>
                  </a:lnTo>
                  <a:lnTo>
                    <a:pt x="566" y="369"/>
                  </a:lnTo>
                  <a:lnTo>
                    <a:pt x="539" y="406"/>
                  </a:lnTo>
                  <a:lnTo>
                    <a:pt x="515" y="448"/>
                  </a:lnTo>
                  <a:lnTo>
                    <a:pt x="494" y="493"/>
                  </a:lnTo>
                  <a:lnTo>
                    <a:pt x="482" y="542"/>
                  </a:lnTo>
                  <a:lnTo>
                    <a:pt x="158" y="520"/>
                  </a:lnTo>
                  <a:lnTo>
                    <a:pt x="155" y="523"/>
                  </a:lnTo>
                  <a:lnTo>
                    <a:pt x="150" y="533"/>
                  </a:lnTo>
                  <a:lnTo>
                    <a:pt x="142" y="548"/>
                  </a:lnTo>
                  <a:lnTo>
                    <a:pt x="133" y="570"/>
                  </a:lnTo>
                  <a:lnTo>
                    <a:pt x="122" y="595"/>
                  </a:lnTo>
                  <a:lnTo>
                    <a:pt x="113" y="626"/>
                  </a:lnTo>
                  <a:lnTo>
                    <a:pt x="103" y="662"/>
                  </a:lnTo>
                  <a:lnTo>
                    <a:pt x="98" y="701"/>
                  </a:lnTo>
                  <a:lnTo>
                    <a:pt x="97" y="743"/>
                  </a:lnTo>
                  <a:lnTo>
                    <a:pt x="99" y="789"/>
                  </a:lnTo>
                  <a:lnTo>
                    <a:pt x="107" y="837"/>
                  </a:lnTo>
                  <a:lnTo>
                    <a:pt x="123" y="888"/>
                  </a:lnTo>
                  <a:lnTo>
                    <a:pt x="146" y="941"/>
                  </a:lnTo>
                  <a:lnTo>
                    <a:pt x="178" y="995"/>
                  </a:lnTo>
                  <a:lnTo>
                    <a:pt x="220" y="1051"/>
                  </a:lnTo>
                  <a:lnTo>
                    <a:pt x="273" y="1107"/>
                  </a:lnTo>
                  <a:lnTo>
                    <a:pt x="274" y="1109"/>
                  </a:lnTo>
                  <a:lnTo>
                    <a:pt x="276" y="1111"/>
                  </a:lnTo>
                  <a:lnTo>
                    <a:pt x="280" y="1115"/>
                  </a:lnTo>
                  <a:lnTo>
                    <a:pt x="286" y="1121"/>
                  </a:lnTo>
                  <a:lnTo>
                    <a:pt x="294" y="1129"/>
                  </a:lnTo>
                  <a:lnTo>
                    <a:pt x="304" y="1137"/>
                  </a:lnTo>
                  <a:lnTo>
                    <a:pt x="316" y="1146"/>
                  </a:lnTo>
                  <a:lnTo>
                    <a:pt x="331" y="1157"/>
                  </a:lnTo>
                  <a:lnTo>
                    <a:pt x="348" y="1167"/>
                  </a:lnTo>
                  <a:lnTo>
                    <a:pt x="367" y="1178"/>
                  </a:lnTo>
                  <a:lnTo>
                    <a:pt x="389" y="1190"/>
                  </a:lnTo>
                  <a:lnTo>
                    <a:pt x="415" y="1201"/>
                  </a:lnTo>
                  <a:lnTo>
                    <a:pt x="443" y="1213"/>
                  </a:lnTo>
                  <a:lnTo>
                    <a:pt x="474" y="1225"/>
                  </a:lnTo>
                  <a:lnTo>
                    <a:pt x="508" y="1236"/>
                  </a:lnTo>
                  <a:lnTo>
                    <a:pt x="546" y="1246"/>
                  </a:lnTo>
                  <a:lnTo>
                    <a:pt x="545" y="1246"/>
                  </a:lnTo>
                  <a:lnTo>
                    <a:pt x="541" y="1249"/>
                  </a:lnTo>
                  <a:lnTo>
                    <a:pt x="534" y="1252"/>
                  </a:lnTo>
                  <a:lnTo>
                    <a:pt x="526" y="1254"/>
                  </a:lnTo>
                  <a:lnTo>
                    <a:pt x="514" y="1258"/>
                  </a:lnTo>
                  <a:lnTo>
                    <a:pt x="500" y="1262"/>
                  </a:lnTo>
                  <a:lnTo>
                    <a:pt x="486" y="1268"/>
                  </a:lnTo>
                  <a:lnTo>
                    <a:pt x="468" y="1273"/>
                  </a:lnTo>
                  <a:lnTo>
                    <a:pt x="448" y="1278"/>
                  </a:lnTo>
                  <a:lnTo>
                    <a:pt x="427" y="1284"/>
                  </a:lnTo>
                  <a:lnTo>
                    <a:pt x="403" y="1289"/>
                  </a:lnTo>
                  <a:lnTo>
                    <a:pt x="379" y="1293"/>
                  </a:lnTo>
                  <a:lnTo>
                    <a:pt x="352" y="1298"/>
                  </a:lnTo>
                  <a:lnTo>
                    <a:pt x="324" y="1302"/>
                  </a:lnTo>
                  <a:lnTo>
                    <a:pt x="293" y="1305"/>
                  </a:lnTo>
                  <a:lnTo>
                    <a:pt x="262" y="1308"/>
                  </a:lnTo>
                  <a:lnTo>
                    <a:pt x="258" y="1302"/>
                  </a:lnTo>
                  <a:lnTo>
                    <a:pt x="249" y="1286"/>
                  </a:lnTo>
                  <a:lnTo>
                    <a:pt x="234" y="1264"/>
                  </a:lnTo>
                  <a:lnTo>
                    <a:pt x="218" y="1234"/>
                  </a:lnTo>
                  <a:lnTo>
                    <a:pt x="202" y="1203"/>
                  </a:lnTo>
                  <a:lnTo>
                    <a:pt x="187" y="1170"/>
                  </a:lnTo>
                  <a:lnTo>
                    <a:pt x="178" y="1139"/>
                  </a:lnTo>
                  <a:lnTo>
                    <a:pt x="174" y="1113"/>
                  </a:lnTo>
                  <a:lnTo>
                    <a:pt x="174" y="1117"/>
                  </a:lnTo>
                  <a:lnTo>
                    <a:pt x="173" y="1130"/>
                  </a:lnTo>
                  <a:lnTo>
                    <a:pt x="171" y="1150"/>
                  </a:lnTo>
                  <a:lnTo>
                    <a:pt x="171" y="1177"/>
                  </a:lnTo>
                  <a:lnTo>
                    <a:pt x="174" y="1207"/>
                  </a:lnTo>
                  <a:lnTo>
                    <a:pt x="179" y="1241"/>
                  </a:lnTo>
                  <a:lnTo>
                    <a:pt x="189" y="1277"/>
                  </a:lnTo>
                  <a:lnTo>
                    <a:pt x="202" y="1314"/>
                  </a:lnTo>
                  <a:lnTo>
                    <a:pt x="20" y="1336"/>
                  </a:lnTo>
                  <a:lnTo>
                    <a:pt x="16" y="1314"/>
                  </a:lnTo>
                  <a:lnTo>
                    <a:pt x="10" y="1254"/>
                  </a:lnTo>
                  <a:lnTo>
                    <a:pt x="3" y="1162"/>
                  </a:lnTo>
                  <a:lnTo>
                    <a:pt x="0" y="1042"/>
                  </a:lnTo>
                  <a:lnTo>
                    <a:pt x="7" y="901"/>
                  </a:lnTo>
                  <a:lnTo>
                    <a:pt x="26" y="745"/>
                  </a:lnTo>
                  <a:lnTo>
                    <a:pt x="62" y="579"/>
                  </a:lnTo>
                  <a:lnTo>
                    <a:pt x="119" y="410"/>
                  </a:lnTo>
                  <a:lnTo>
                    <a:pt x="122" y="405"/>
                  </a:lnTo>
                  <a:lnTo>
                    <a:pt x="129" y="392"/>
                  </a:lnTo>
                  <a:lnTo>
                    <a:pt x="139" y="370"/>
                  </a:lnTo>
                  <a:lnTo>
                    <a:pt x="157" y="344"/>
                  </a:lnTo>
                  <a:lnTo>
                    <a:pt x="179" y="310"/>
                  </a:lnTo>
                  <a:lnTo>
                    <a:pt x="206" y="274"/>
                  </a:lnTo>
                  <a:lnTo>
                    <a:pt x="240" y="237"/>
                  </a:lnTo>
                  <a:lnTo>
                    <a:pt x="280" y="196"/>
                  </a:lnTo>
                  <a:lnTo>
                    <a:pt x="327" y="158"/>
                  </a:lnTo>
                  <a:lnTo>
                    <a:pt x="379" y="120"/>
                  </a:lnTo>
                  <a:lnTo>
                    <a:pt x="438" y="85"/>
                  </a:lnTo>
                  <a:lnTo>
                    <a:pt x="504" y="55"/>
                  </a:lnTo>
                  <a:lnTo>
                    <a:pt x="578" y="29"/>
                  </a:lnTo>
                  <a:lnTo>
                    <a:pt x="660" y="11"/>
                  </a:lnTo>
                  <a:lnTo>
                    <a:pt x="749" y="1"/>
                  </a:lnTo>
                  <a:lnTo>
                    <a:pt x="847" y="0"/>
                  </a:lnTo>
                  <a:lnTo>
                    <a:pt x="851" y="0"/>
                  </a:lnTo>
                  <a:lnTo>
                    <a:pt x="864" y="1"/>
                  </a:lnTo>
                  <a:lnTo>
                    <a:pt x="886" y="3"/>
                  </a:lnTo>
                  <a:lnTo>
                    <a:pt x="914" y="7"/>
                  </a:lnTo>
                  <a:lnTo>
                    <a:pt x="947" y="12"/>
                  </a:lnTo>
                  <a:lnTo>
                    <a:pt x="986" y="21"/>
                  </a:lnTo>
                  <a:lnTo>
                    <a:pt x="1027" y="32"/>
                  </a:lnTo>
                  <a:lnTo>
                    <a:pt x="1073" y="47"/>
                  </a:lnTo>
                  <a:lnTo>
                    <a:pt x="1121" y="65"/>
                  </a:lnTo>
                  <a:lnTo>
                    <a:pt x="1170" y="90"/>
                  </a:lnTo>
                  <a:lnTo>
                    <a:pt x="1220" y="116"/>
                  </a:lnTo>
                  <a:lnTo>
                    <a:pt x="1268" y="150"/>
                  </a:lnTo>
                  <a:lnTo>
                    <a:pt x="1316" y="188"/>
                  </a:lnTo>
                  <a:lnTo>
                    <a:pt x="1360" y="234"/>
                  </a:lnTo>
                  <a:lnTo>
                    <a:pt x="1402" y="286"/>
                  </a:lnTo>
                  <a:lnTo>
                    <a:pt x="1439" y="345"/>
                  </a:lnTo>
                  <a:lnTo>
                    <a:pt x="1442" y="349"/>
                  </a:lnTo>
                  <a:lnTo>
                    <a:pt x="1450" y="360"/>
                  </a:lnTo>
                  <a:lnTo>
                    <a:pt x="1462" y="378"/>
                  </a:lnTo>
                  <a:lnTo>
                    <a:pt x="1477" y="405"/>
                  </a:lnTo>
                  <a:lnTo>
                    <a:pt x="1495" y="440"/>
                  </a:lnTo>
                  <a:lnTo>
                    <a:pt x="1515" y="483"/>
                  </a:lnTo>
                  <a:lnTo>
                    <a:pt x="1538" y="532"/>
                  </a:lnTo>
                  <a:lnTo>
                    <a:pt x="1561" y="591"/>
                  </a:lnTo>
                  <a:lnTo>
                    <a:pt x="1582" y="658"/>
                  </a:lnTo>
                  <a:lnTo>
                    <a:pt x="1605" y="731"/>
                  </a:lnTo>
                  <a:lnTo>
                    <a:pt x="1625" y="814"/>
                  </a:lnTo>
                  <a:lnTo>
                    <a:pt x="1644" y="907"/>
                  </a:lnTo>
                  <a:lnTo>
                    <a:pt x="1659" y="1006"/>
                  </a:lnTo>
                  <a:lnTo>
                    <a:pt x="1671" y="1114"/>
                  </a:lnTo>
                  <a:lnTo>
                    <a:pt x="1679" y="1232"/>
                  </a:lnTo>
                  <a:lnTo>
                    <a:pt x="1681" y="1357"/>
                  </a:lnTo>
                  <a:lnTo>
                    <a:pt x="1679" y="1359"/>
                  </a:lnTo>
                  <a:lnTo>
                    <a:pt x="1671" y="1363"/>
                  </a:lnTo>
                  <a:lnTo>
                    <a:pt x="1657" y="1368"/>
                  </a:lnTo>
                  <a:lnTo>
                    <a:pt x="1640" y="1376"/>
                  </a:lnTo>
                  <a:lnTo>
                    <a:pt x="1620" y="1385"/>
                  </a:lnTo>
                  <a:lnTo>
                    <a:pt x="1596" y="1395"/>
                  </a:lnTo>
                  <a:lnTo>
                    <a:pt x="1569" y="1407"/>
                  </a:lnTo>
                  <a:lnTo>
                    <a:pt x="1540" y="1419"/>
                  </a:lnTo>
                  <a:lnTo>
                    <a:pt x="1509" y="1431"/>
                  </a:lnTo>
                  <a:lnTo>
                    <a:pt x="1477" y="1443"/>
                  </a:lnTo>
                  <a:lnTo>
                    <a:pt x="1445" y="1455"/>
                  </a:lnTo>
                  <a:lnTo>
                    <a:pt x="1412" y="1466"/>
                  </a:lnTo>
                  <a:lnTo>
                    <a:pt x="1380" y="1476"/>
                  </a:lnTo>
                  <a:lnTo>
                    <a:pt x="1348" y="1486"/>
                  </a:lnTo>
                  <a:lnTo>
                    <a:pt x="1319" y="1494"/>
                  </a:lnTo>
                  <a:lnTo>
                    <a:pt x="1291" y="1500"/>
                  </a:lnTo>
                  <a:lnTo>
                    <a:pt x="1295" y="1470"/>
                  </a:lnTo>
                  <a:lnTo>
                    <a:pt x="1304" y="1395"/>
                  </a:lnTo>
                  <a:lnTo>
                    <a:pt x="1309" y="1308"/>
                  </a:lnTo>
                  <a:lnTo>
                    <a:pt x="1308" y="1237"/>
                  </a:lnTo>
                  <a:lnTo>
                    <a:pt x="1307" y="1245"/>
                  </a:lnTo>
                  <a:lnTo>
                    <a:pt x="1301" y="1269"/>
                  </a:lnTo>
                  <a:lnTo>
                    <a:pt x="1293" y="1304"/>
                  </a:lnTo>
                  <a:lnTo>
                    <a:pt x="1283" y="1345"/>
                  </a:lnTo>
                  <a:lnTo>
                    <a:pt x="1271" y="1391"/>
                  </a:lnTo>
                  <a:lnTo>
                    <a:pt x="1257" y="1436"/>
                  </a:lnTo>
                  <a:lnTo>
                    <a:pt x="1241" y="1478"/>
                  </a:lnTo>
                  <a:lnTo>
                    <a:pt x="1225" y="1511"/>
                  </a:lnTo>
                  <a:lnTo>
                    <a:pt x="946" y="1561"/>
                  </a:lnTo>
                  <a:lnTo>
                    <a:pt x="952" y="1539"/>
                  </a:lnTo>
                  <a:lnTo>
                    <a:pt x="967" y="1476"/>
                  </a:lnTo>
                  <a:lnTo>
                    <a:pt x="986" y="1380"/>
                  </a:lnTo>
                  <a:lnTo>
                    <a:pt x="1005" y="1254"/>
                  </a:lnTo>
                  <a:lnTo>
                    <a:pt x="1017" y="1106"/>
                  </a:lnTo>
                  <a:lnTo>
                    <a:pt x="1018" y="940"/>
                  </a:lnTo>
                  <a:lnTo>
                    <a:pt x="1003" y="763"/>
                  </a:lnTo>
                  <a:lnTo>
                    <a:pt x="967" y="582"/>
                  </a:lnTo>
                  <a:lnTo>
                    <a:pt x="646" y="536"/>
                  </a:lnTo>
                  <a:lnTo>
                    <a:pt x="645" y="503"/>
                  </a:lnTo>
                  <a:lnTo>
                    <a:pt x="641" y="428"/>
                  </a:lnTo>
                  <a:lnTo>
                    <a:pt x="635" y="348"/>
                  </a:lnTo>
                  <a:lnTo>
                    <a:pt x="634" y="295"/>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1005" name="Freeform 21"/>
            <p:cNvSpPr>
              <a:spLocks noChangeAspect="1"/>
            </p:cNvSpPr>
            <p:nvPr/>
          </p:nvSpPr>
          <p:spPr bwMode="auto">
            <a:xfrm>
              <a:off x="1946" y="670"/>
              <a:ext cx="2170" cy="1115"/>
            </a:xfrm>
            <a:custGeom>
              <a:avLst/>
              <a:gdLst>
                <a:gd name="T0" fmla="*/ 17165 w 1557"/>
                <a:gd name="T1" fmla="*/ 1190 h 800"/>
                <a:gd name="T2" fmla="*/ 18609 w 1557"/>
                <a:gd name="T3" fmla="*/ 3794 h 800"/>
                <a:gd name="T4" fmla="*/ 20515 w 1557"/>
                <a:gd name="T5" fmla="*/ 6197 h 800"/>
                <a:gd name="T6" fmla="*/ 22380 w 1557"/>
                <a:gd name="T7" fmla="*/ 6231 h 800"/>
                <a:gd name="T8" fmla="*/ 24185 w 1557"/>
                <a:gd name="T9" fmla="*/ 2825 h 800"/>
                <a:gd name="T10" fmla="*/ 25510 w 1557"/>
                <a:gd name="T11" fmla="*/ 3728 h 800"/>
                <a:gd name="T12" fmla="*/ 27195 w 1557"/>
                <a:gd name="T13" fmla="*/ 6305 h 800"/>
                <a:gd name="T14" fmla="*/ 29133 w 1557"/>
                <a:gd name="T15" fmla="*/ 8586 h 800"/>
                <a:gd name="T16" fmla="*/ 30889 w 1557"/>
                <a:gd name="T17" fmla="*/ 10123 h 800"/>
                <a:gd name="T18" fmla="*/ 31960 w 1557"/>
                <a:gd name="T19" fmla="*/ 9833 h 800"/>
                <a:gd name="T20" fmla="*/ 32353 w 1557"/>
                <a:gd name="T21" fmla="*/ 6754 h 800"/>
                <a:gd name="T22" fmla="*/ 33308 w 1557"/>
                <a:gd name="T23" fmla="*/ 5859 h 800"/>
                <a:gd name="T24" fmla="*/ 35179 w 1557"/>
                <a:gd name="T25" fmla="*/ 7648 h 800"/>
                <a:gd name="T26" fmla="*/ 36688 w 1557"/>
                <a:gd name="T27" fmla="*/ 7504 h 800"/>
                <a:gd name="T28" fmla="*/ 37507 w 1557"/>
                <a:gd name="T29" fmla="*/ 7104 h 800"/>
                <a:gd name="T30" fmla="*/ 38992 w 1557"/>
                <a:gd name="T31" fmla="*/ 7310 h 800"/>
                <a:gd name="T32" fmla="*/ 40100 w 1557"/>
                <a:gd name="T33" fmla="*/ 7648 h 800"/>
                <a:gd name="T34" fmla="*/ 42529 w 1557"/>
                <a:gd name="T35" fmla="*/ 13773 h 800"/>
                <a:gd name="T36" fmla="*/ 42529 w 1557"/>
                <a:gd name="T37" fmla="*/ 16082 h 800"/>
                <a:gd name="T38" fmla="*/ 41014 w 1557"/>
                <a:gd name="T39" fmla="*/ 15466 h 800"/>
                <a:gd name="T40" fmla="*/ 39818 w 1557"/>
                <a:gd name="T41" fmla="*/ 15121 h 800"/>
                <a:gd name="T42" fmla="*/ 39311 w 1557"/>
                <a:gd name="T43" fmla="*/ 17623 h 800"/>
                <a:gd name="T44" fmla="*/ 38334 w 1557"/>
                <a:gd name="T45" fmla="*/ 21129 h 800"/>
                <a:gd name="T46" fmla="*/ 36425 w 1557"/>
                <a:gd name="T47" fmla="*/ 21770 h 800"/>
                <a:gd name="T48" fmla="*/ 34833 w 1557"/>
                <a:gd name="T49" fmla="*/ 18191 h 800"/>
                <a:gd name="T50" fmla="*/ 32508 w 1557"/>
                <a:gd name="T51" fmla="*/ 18042 h 800"/>
                <a:gd name="T52" fmla="*/ 30772 w 1557"/>
                <a:gd name="T53" fmla="*/ 21015 h 800"/>
                <a:gd name="T54" fmla="*/ 29286 w 1557"/>
                <a:gd name="T55" fmla="*/ 21482 h 800"/>
                <a:gd name="T56" fmla="*/ 27732 w 1557"/>
                <a:gd name="T57" fmla="*/ 18949 h 800"/>
                <a:gd name="T58" fmla="*/ 26616 w 1557"/>
                <a:gd name="T59" fmla="*/ 17829 h 800"/>
                <a:gd name="T60" fmla="*/ 16132 w 1557"/>
                <a:gd name="T61" fmla="*/ 3289 h 800"/>
                <a:gd name="T62" fmla="*/ 14451 w 1557"/>
                <a:gd name="T63" fmla="*/ 5348 h 800"/>
                <a:gd name="T64" fmla="*/ 11930 w 1557"/>
                <a:gd name="T65" fmla="*/ 10123 h 800"/>
                <a:gd name="T66" fmla="*/ 10617 w 1557"/>
                <a:gd name="T67" fmla="*/ 9979 h 800"/>
                <a:gd name="T68" fmla="*/ 7742 w 1557"/>
                <a:gd name="T69" fmla="*/ 9832 h 800"/>
                <a:gd name="T70" fmla="*/ 4688 w 1557"/>
                <a:gd name="T71" fmla="*/ 9625 h 800"/>
                <a:gd name="T72" fmla="*/ 2962 w 1557"/>
                <a:gd name="T73" fmla="*/ 9645 h 800"/>
                <a:gd name="T74" fmla="*/ 2071 w 1557"/>
                <a:gd name="T75" fmla="*/ 11175 h 800"/>
                <a:gd name="T76" fmla="*/ 1628 w 1557"/>
                <a:gd name="T77" fmla="*/ 12584 h 800"/>
                <a:gd name="T78" fmla="*/ 573 w 1557"/>
                <a:gd name="T79" fmla="*/ 13667 h 800"/>
                <a:gd name="T80" fmla="*/ 146 w 1557"/>
                <a:gd name="T81" fmla="*/ 11604 h 800"/>
                <a:gd name="T82" fmla="*/ 1168 w 1557"/>
                <a:gd name="T83" fmla="*/ 8204 h 800"/>
                <a:gd name="T84" fmla="*/ 2722 w 1557"/>
                <a:gd name="T85" fmla="*/ 4984 h 800"/>
                <a:gd name="T86" fmla="*/ 4564 w 1557"/>
                <a:gd name="T87" fmla="*/ 2269 h 800"/>
                <a:gd name="T88" fmla="*/ 6507 w 1557"/>
                <a:gd name="T89" fmla="*/ 336 h 800"/>
                <a:gd name="T90" fmla="*/ 6825 w 1557"/>
                <a:gd name="T91" fmla="*/ 2309 h 800"/>
                <a:gd name="T92" fmla="*/ 5217 w 1557"/>
                <a:gd name="T93" fmla="*/ 5753 h 800"/>
                <a:gd name="T94" fmla="*/ 6159 w 1557"/>
                <a:gd name="T95" fmla="*/ 4637 h 800"/>
                <a:gd name="T96" fmla="*/ 8129 w 1557"/>
                <a:gd name="T97" fmla="*/ 2807 h 800"/>
                <a:gd name="T98" fmla="*/ 9763 w 1557"/>
                <a:gd name="T99" fmla="*/ 2339 h 800"/>
                <a:gd name="T100" fmla="*/ 9735 w 1557"/>
                <a:gd name="T101" fmla="*/ 5452 h 800"/>
                <a:gd name="T102" fmla="*/ 10389 w 1557"/>
                <a:gd name="T103" fmla="*/ 5530 h 800"/>
                <a:gd name="T104" fmla="*/ 12582 w 1557"/>
                <a:gd name="T105" fmla="*/ 3260 h 800"/>
                <a:gd name="T106" fmla="*/ 15102 w 1557"/>
                <a:gd name="T107" fmla="*/ 838 h 800"/>
                <a:gd name="T108" fmla="*/ 16786 w 1557"/>
                <a:gd name="T109" fmla="*/ 336 h 8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57"/>
                <a:gd name="T166" fmla="*/ 0 h 800"/>
                <a:gd name="T167" fmla="*/ 1557 w 1557"/>
                <a:gd name="T168" fmla="*/ 800 h 8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57" h="800">
                  <a:moveTo>
                    <a:pt x="607" y="12"/>
                  </a:moveTo>
                  <a:lnTo>
                    <a:pt x="609" y="16"/>
                  </a:lnTo>
                  <a:lnTo>
                    <a:pt x="614" y="27"/>
                  </a:lnTo>
                  <a:lnTo>
                    <a:pt x="621" y="43"/>
                  </a:lnTo>
                  <a:lnTo>
                    <a:pt x="631" y="63"/>
                  </a:lnTo>
                  <a:lnTo>
                    <a:pt x="643" y="86"/>
                  </a:lnTo>
                  <a:lnTo>
                    <a:pt x="657" y="111"/>
                  </a:lnTo>
                  <a:lnTo>
                    <a:pt x="673" y="137"/>
                  </a:lnTo>
                  <a:lnTo>
                    <a:pt x="689" y="162"/>
                  </a:lnTo>
                  <a:lnTo>
                    <a:pt x="706" y="186"/>
                  </a:lnTo>
                  <a:lnTo>
                    <a:pt x="724" y="206"/>
                  </a:lnTo>
                  <a:lnTo>
                    <a:pt x="742" y="224"/>
                  </a:lnTo>
                  <a:lnTo>
                    <a:pt x="760" y="234"/>
                  </a:lnTo>
                  <a:lnTo>
                    <a:pt x="777" y="240"/>
                  </a:lnTo>
                  <a:lnTo>
                    <a:pt x="793" y="236"/>
                  </a:lnTo>
                  <a:lnTo>
                    <a:pt x="809" y="225"/>
                  </a:lnTo>
                  <a:lnTo>
                    <a:pt x="823" y="202"/>
                  </a:lnTo>
                  <a:lnTo>
                    <a:pt x="845" y="154"/>
                  </a:lnTo>
                  <a:lnTo>
                    <a:pt x="861" y="122"/>
                  </a:lnTo>
                  <a:lnTo>
                    <a:pt x="875" y="102"/>
                  </a:lnTo>
                  <a:lnTo>
                    <a:pt x="885" y="94"/>
                  </a:lnTo>
                  <a:lnTo>
                    <a:pt x="896" y="98"/>
                  </a:lnTo>
                  <a:lnTo>
                    <a:pt x="908" y="113"/>
                  </a:lnTo>
                  <a:lnTo>
                    <a:pt x="923" y="135"/>
                  </a:lnTo>
                  <a:lnTo>
                    <a:pt x="943" y="168"/>
                  </a:lnTo>
                  <a:lnTo>
                    <a:pt x="955" y="186"/>
                  </a:lnTo>
                  <a:lnTo>
                    <a:pt x="970" y="206"/>
                  </a:lnTo>
                  <a:lnTo>
                    <a:pt x="984" y="228"/>
                  </a:lnTo>
                  <a:lnTo>
                    <a:pt x="1000" y="249"/>
                  </a:lnTo>
                  <a:lnTo>
                    <a:pt x="1018" y="271"/>
                  </a:lnTo>
                  <a:lnTo>
                    <a:pt x="1035" y="292"/>
                  </a:lnTo>
                  <a:lnTo>
                    <a:pt x="1053" y="311"/>
                  </a:lnTo>
                  <a:lnTo>
                    <a:pt x="1070" y="328"/>
                  </a:lnTo>
                  <a:lnTo>
                    <a:pt x="1087" y="344"/>
                  </a:lnTo>
                  <a:lnTo>
                    <a:pt x="1102" y="356"/>
                  </a:lnTo>
                  <a:lnTo>
                    <a:pt x="1117" y="366"/>
                  </a:lnTo>
                  <a:lnTo>
                    <a:pt x="1130" y="371"/>
                  </a:lnTo>
                  <a:lnTo>
                    <a:pt x="1141" y="371"/>
                  </a:lnTo>
                  <a:lnTo>
                    <a:pt x="1149" y="367"/>
                  </a:lnTo>
                  <a:lnTo>
                    <a:pt x="1156" y="356"/>
                  </a:lnTo>
                  <a:lnTo>
                    <a:pt x="1158" y="340"/>
                  </a:lnTo>
                  <a:lnTo>
                    <a:pt x="1162" y="303"/>
                  </a:lnTo>
                  <a:lnTo>
                    <a:pt x="1166" y="271"/>
                  </a:lnTo>
                  <a:lnTo>
                    <a:pt x="1170" y="244"/>
                  </a:lnTo>
                  <a:lnTo>
                    <a:pt x="1176" y="222"/>
                  </a:lnTo>
                  <a:lnTo>
                    <a:pt x="1184" y="209"/>
                  </a:lnTo>
                  <a:lnTo>
                    <a:pt x="1193" y="205"/>
                  </a:lnTo>
                  <a:lnTo>
                    <a:pt x="1205" y="212"/>
                  </a:lnTo>
                  <a:lnTo>
                    <a:pt x="1220" y="228"/>
                  </a:lnTo>
                  <a:lnTo>
                    <a:pt x="1237" y="248"/>
                  </a:lnTo>
                  <a:lnTo>
                    <a:pt x="1254" y="264"/>
                  </a:lnTo>
                  <a:lnTo>
                    <a:pt x="1272" y="276"/>
                  </a:lnTo>
                  <a:lnTo>
                    <a:pt x="1288" y="283"/>
                  </a:lnTo>
                  <a:lnTo>
                    <a:pt x="1304" y="284"/>
                  </a:lnTo>
                  <a:lnTo>
                    <a:pt x="1316" y="280"/>
                  </a:lnTo>
                  <a:lnTo>
                    <a:pt x="1327" y="271"/>
                  </a:lnTo>
                  <a:lnTo>
                    <a:pt x="1332" y="255"/>
                  </a:lnTo>
                  <a:lnTo>
                    <a:pt x="1337" y="244"/>
                  </a:lnTo>
                  <a:lnTo>
                    <a:pt x="1347" y="246"/>
                  </a:lnTo>
                  <a:lnTo>
                    <a:pt x="1357" y="257"/>
                  </a:lnTo>
                  <a:lnTo>
                    <a:pt x="1371" y="271"/>
                  </a:lnTo>
                  <a:lnTo>
                    <a:pt x="1386" y="280"/>
                  </a:lnTo>
                  <a:lnTo>
                    <a:pt x="1398" y="280"/>
                  </a:lnTo>
                  <a:lnTo>
                    <a:pt x="1410" y="264"/>
                  </a:lnTo>
                  <a:lnTo>
                    <a:pt x="1418" y="228"/>
                  </a:lnTo>
                  <a:lnTo>
                    <a:pt x="1422" y="233"/>
                  </a:lnTo>
                  <a:lnTo>
                    <a:pt x="1434" y="249"/>
                  </a:lnTo>
                  <a:lnTo>
                    <a:pt x="1450" y="276"/>
                  </a:lnTo>
                  <a:lnTo>
                    <a:pt x="1471" y="315"/>
                  </a:lnTo>
                  <a:lnTo>
                    <a:pt x="1494" y="364"/>
                  </a:lnTo>
                  <a:lnTo>
                    <a:pt x="1517" y="424"/>
                  </a:lnTo>
                  <a:lnTo>
                    <a:pt x="1538" y="498"/>
                  </a:lnTo>
                  <a:lnTo>
                    <a:pt x="1557" y="582"/>
                  </a:lnTo>
                  <a:lnTo>
                    <a:pt x="1554" y="582"/>
                  </a:lnTo>
                  <a:lnTo>
                    <a:pt x="1549" y="582"/>
                  </a:lnTo>
                  <a:lnTo>
                    <a:pt x="1538" y="581"/>
                  </a:lnTo>
                  <a:lnTo>
                    <a:pt x="1526" y="578"/>
                  </a:lnTo>
                  <a:lnTo>
                    <a:pt x="1513" y="574"/>
                  </a:lnTo>
                  <a:lnTo>
                    <a:pt x="1498" y="567"/>
                  </a:lnTo>
                  <a:lnTo>
                    <a:pt x="1483" y="559"/>
                  </a:lnTo>
                  <a:lnTo>
                    <a:pt x="1470" y="547"/>
                  </a:lnTo>
                  <a:lnTo>
                    <a:pt x="1458" y="539"/>
                  </a:lnTo>
                  <a:lnTo>
                    <a:pt x="1448" y="539"/>
                  </a:lnTo>
                  <a:lnTo>
                    <a:pt x="1440" y="547"/>
                  </a:lnTo>
                  <a:lnTo>
                    <a:pt x="1434" y="562"/>
                  </a:lnTo>
                  <a:lnTo>
                    <a:pt x="1430" y="583"/>
                  </a:lnTo>
                  <a:lnTo>
                    <a:pt x="1424" y="609"/>
                  </a:lnTo>
                  <a:lnTo>
                    <a:pt x="1422" y="637"/>
                  </a:lnTo>
                  <a:lnTo>
                    <a:pt x="1418" y="669"/>
                  </a:lnTo>
                  <a:lnTo>
                    <a:pt x="1411" y="703"/>
                  </a:lnTo>
                  <a:lnTo>
                    <a:pt x="1400" y="735"/>
                  </a:lnTo>
                  <a:lnTo>
                    <a:pt x="1386" y="764"/>
                  </a:lnTo>
                  <a:lnTo>
                    <a:pt x="1368" y="785"/>
                  </a:lnTo>
                  <a:lnTo>
                    <a:pt x="1351" y="800"/>
                  </a:lnTo>
                  <a:lnTo>
                    <a:pt x="1333" y="800"/>
                  </a:lnTo>
                  <a:lnTo>
                    <a:pt x="1317" y="787"/>
                  </a:lnTo>
                  <a:lnTo>
                    <a:pt x="1305" y="755"/>
                  </a:lnTo>
                  <a:lnTo>
                    <a:pt x="1293" y="716"/>
                  </a:lnTo>
                  <a:lnTo>
                    <a:pt x="1277" y="682"/>
                  </a:lnTo>
                  <a:lnTo>
                    <a:pt x="1260" y="658"/>
                  </a:lnTo>
                  <a:lnTo>
                    <a:pt x="1238" y="641"/>
                  </a:lnTo>
                  <a:lnTo>
                    <a:pt x="1217" y="634"/>
                  </a:lnTo>
                  <a:lnTo>
                    <a:pt x="1196" y="637"/>
                  </a:lnTo>
                  <a:lnTo>
                    <a:pt x="1176" y="652"/>
                  </a:lnTo>
                  <a:lnTo>
                    <a:pt x="1158" y="677"/>
                  </a:lnTo>
                  <a:lnTo>
                    <a:pt x="1142" y="709"/>
                  </a:lnTo>
                  <a:lnTo>
                    <a:pt x="1127" y="737"/>
                  </a:lnTo>
                  <a:lnTo>
                    <a:pt x="1113" y="760"/>
                  </a:lnTo>
                  <a:lnTo>
                    <a:pt x="1099" y="777"/>
                  </a:lnTo>
                  <a:lnTo>
                    <a:pt x="1086" y="787"/>
                  </a:lnTo>
                  <a:lnTo>
                    <a:pt x="1073" y="788"/>
                  </a:lnTo>
                  <a:lnTo>
                    <a:pt x="1059" y="777"/>
                  </a:lnTo>
                  <a:lnTo>
                    <a:pt x="1046" y="755"/>
                  </a:lnTo>
                  <a:lnTo>
                    <a:pt x="1032" y="728"/>
                  </a:lnTo>
                  <a:lnTo>
                    <a:pt x="1018" y="704"/>
                  </a:lnTo>
                  <a:lnTo>
                    <a:pt x="1003" y="685"/>
                  </a:lnTo>
                  <a:lnTo>
                    <a:pt x="990" y="669"/>
                  </a:lnTo>
                  <a:lnTo>
                    <a:pt x="978" y="657"/>
                  </a:lnTo>
                  <a:lnTo>
                    <a:pt x="968" y="649"/>
                  </a:lnTo>
                  <a:lnTo>
                    <a:pt x="962" y="644"/>
                  </a:lnTo>
                  <a:lnTo>
                    <a:pt x="959" y="642"/>
                  </a:lnTo>
                  <a:lnTo>
                    <a:pt x="916" y="406"/>
                  </a:lnTo>
                  <a:lnTo>
                    <a:pt x="599" y="376"/>
                  </a:lnTo>
                  <a:lnTo>
                    <a:pt x="583" y="119"/>
                  </a:lnTo>
                  <a:lnTo>
                    <a:pt x="578" y="125"/>
                  </a:lnTo>
                  <a:lnTo>
                    <a:pt x="564" y="140"/>
                  </a:lnTo>
                  <a:lnTo>
                    <a:pt x="546" y="164"/>
                  </a:lnTo>
                  <a:lnTo>
                    <a:pt x="522" y="194"/>
                  </a:lnTo>
                  <a:lnTo>
                    <a:pt x="496" y="230"/>
                  </a:lnTo>
                  <a:lnTo>
                    <a:pt x="471" y="272"/>
                  </a:lnTo>
                  <a:lnTo>
                    <a:pt x="448" y="317"/>
                  </a:lnTo>
                  <a:lnTo>
                    <a:pt x="431" y="366"/>
                  </a:lnTo>
                  <a:lnTo>
                    <a:pt x="428" y="366"/>
                  </a:lnTo>
                  <a:lnTo>
                    <a:pt x="417" y="364"/>
                  </a:lnTo>
                  <a:lnTo>
                    <a:pt x="403" y="363"/>
                  </a:lnTo>
                  <a:lnTo>
                    <a:pt x="384" y="361"/>
                  </a:lnTo>
                  <a:lnTo>
                    <a:pt x="361" y="360"/>
                  </a:lnTo>
                  <a:lnTo>
                    <a:pt x="336" y="359"/>
                  </a:lnTo>
                  <a:lnTo>
                    <a:pt x="308" y="356"/>
                  </a:lnTo>
                  <a:lnTo>
                    <a:pt x="280" y="355"/>
                  </a:lnTo>
                  <a:lnTo>
                    <a:pt x="250" y="352"/>
                  </a:lnTo>
                  <a:lnTo>
                    <a:pt x="221" y="351"/>
                  </a:lnTo>
                  <a:lnTo>
                    <a:pt x="194" y="349"/>
                  </a:lnTo>
                  <a:lnTo>
                    <a:pt x="169" y="348"/>
                  </a:lnTo>
                  <a:lnTo>
                    <a:pt x="147" y="348"/>
                  </a:lnTo>
                  <a:lnTo>
                    <a:pt x="128" y="348"/>
                  </a:lnTo>
                  <a:lnTo>
                    <a:pt x="115" y="348"/>
                  </a:lnTo>
                  <a:lnTo>
                    <a:pt x="107" y="349"/>
                  </a:lnTo>
                  <a:lnTo>
                    <a:pt x="99" y="356"/>
                  </a:lnTo>
                  <a:lnTo>
                    <a:pt x="90" y="368"/>
                  </a:lnTo>
                  <a:lnTo>
                    <a:pt x="82" y="386"/>
                  </a:lnTo>
                  <a:lnTo>
                    <a:pt x="75" y="404"/>
                  </a:lnTo>
                  <a:lnTo>
                    <a:pt x="68" y="423"/>
                  </a:lnTo>
                  <a:lnTo>
                    <a:pt x="63" y="439"/>
                  </a:lnTo>
                  <a:lnTo>
                    <a:pt x="60" y="451"/>
                  </a:lnTo>
                  <a:lnTo>
                    <a:pt x="59" y="455"/>
                  </a:lnTo>
                  <a:lnTo>
                    <a:pt x="55" y="459"/>
                  </a:lnTo>
                  <a:lnTo>
                    <a:pt x="47" y="471"/>
                  </a:lnTo>
                  <a:lnTo>
                    <a:pt x="35" y="483"/>
                  </a:lnTo>
                  <a:lnTo>
                    <a:pt x="21" y="494"/>
                  </a:lnTo>
                  <a:lnTo>
                    <a:pt x="9" y="497"/>
                  </a:lnTo>
                  <a:lnTo>
                    <a:pt x="1" y="489"/>
                  </a:lnTo>
                  <a:lnTo>
                    <a:pt x="0" y="464"/>
                  </a:lnTo>
                  <a:lnTo>
                    <a:pt x="5" y="420"/>
                  </a:lnTo>
                  <a:lnTo>
                    <a:pt x="12" y="390"/>
                  </a:lnTo>
                  <a:lnTo>
                    <a:pt x="21" y="357"/>
                  </a:lnTo>
                  <a:lnTo>
                    <a:pt x="31" y="327"/>
                  </a:lnTo>
                  <a:lnTo>
                    <a:pt x="42" y="296"/>
                  </a:lnTo>
                  <a:lnTo>
                    <a:pt x="55" y="265"/>
                  </a:lnTo>
                  <a:lnTo>
                    <a:pt x="68" y="236"/>
                  </a:lnTo>
                  <a:lnTo>
                    <a:pt x="82" y="208"/>
                  </a:lnTo>
                  <a:lnTo>
                    <a:pt x="98" y="180"/>
                  </a:lnTo>
                  <a:lnTo>
                    <a:pt x="114" y="153"/>
                  </a:lnTo>
                  <a:lnTo>
                    <a:pt x="130" y="127"/>
                  </a:lnTo>
                  <a:lnTo>
                    <a:pt x="147" y="103"/>
                  </a:lnTo>
                  <a:lnTo>
                    <a:pt x="165" y="82"/>
                  </a:lnTo>
                  <a:lnTo>
                    <a:pt x="182" y="61"/>
                  </a:lnTo>
                  <a:lnTo>
                    <a:pt x="199" y="43"/>
                  </a:lnTo>
                  <a:lnTo>
                    <a:pt x="218" y="26"/>
                  </a:lnTo>
                  <a:lnTo>
                    <a:pt x="235" y="12"/>
                  </a:lnTo>
                  <a:lnTo>
                    <a:pt x="261" y="0"/>
                  </a:lnTo>
                  <a:lnTo>
                    <a:pt x="268" y="14"/>
                  </a:lnTo>
                  <a:lnTo>
                    <a:pt x="262" y="43"/>
                  </a:lnTo>
                  <a:lnTo>
                    <a:pt x="247" y="83"/>
                  </a:lnTo>
                  <a:lnTo>
                    <a:pt x="229" y="127"/>
                  </a:lnTo>
                  <a:lnTo>
                    <a:pt x="209" y="168"/>
                  </a:lnTo>
                  <a:lnTo>
                    <a:pt x="194" y="197"/>
                  </a:lnTo>
                  <a:lnTo>
                    <a:pt x="189" y="208"/>
                  </a:lnTo>
                  <a:lnTo>
                    <a:pt x="191" y="205"/>
                  </a:lnTo>
                  <a:lnTo>
                    <a:pt x="198" y="196"/>
                  </a:lnTo>
                  <a:lnTo>
                    <a:pt x="209" y="184"/>
                  </a:lnTo>
                  <a:lnTo>
                    <a:pt x="223" y="168"/>
                  </a:lnTo>
                  <a:lnTo>
                    <a:pt x="239" y="150"/>
                  </a:lnTo>
                  <a:lnTo>
                    <a:pt x="257" y="133"/>
                  </a:lnTo>
                  <a:lnTo>
                    <a:pt x="276" y="117"/>
                  </a:lnTo>
                  <a:lnTo>
                    <a:pt x="294" y="101"/>
                  </a:lnTo>
                  <a:lnTo>
                    <a:pt x="312" y="89"/>
                  </a:lnTo>
                  <a:lnTo>
                    <a:pt x="328" y="82"/>
                  </a:lnTo>
                  <a:lnTo>
                    <a:pt x="342" y="79"/>
                  </a:lnTo>
                  <a:lnTo>
                    <a:pt x="353" y="85"/>
                  </a:lnTo>
                  <a:lnTo>
                    <a:pt x="361" y="98"/>
                  </a:lnTo>
                  <a:lnTo>
                    <a:pt x="364" y="119"/>
                  </a:lnTo>
                  <a:lnTo>
                    <a:pt x="361" y="153"/>
                  </a:lnTo>
                  <a:lnTo>
                    <a:pt x="352" y="197"/>
                  </a:lnTo>
                  <a:lnTo>
                    <a:pt x="350" y="210"/>
                  </a:lnTo>
                  <a:lnTo>
                    <a:pt x="354" y="214"/>
                  </a:lnTo>
                  <a:lnTo>
                    <a:pt x="364" y="210"/>
                  </a:lnTo>
                  <a:lnTo>
                    <a:pt x="376" y="200"/>
                  </a:lnTo>
                  <a:lnTo>
                    <a:pt x="392" y="184"/>
                  </a:lnTo>
                  <a:lnTo>
                    <a:pt x="412" y="165"/>
                  </a:lnTo>
                  <a:lnTo>
                    <a:pt x="432" y="142"/>
                  </a:lnTo>
                  <a:lnTo>
                    <a:pt x="455" y="118"/>
                  </a:lnTo>
                  <a:lnTo>
                    <a:pt x="479" y="93"/>
                  </a:lnTo>
                  <a:lnTo>
                    <a:pt x="502" y="70"/>
                  </a:lnTo>
                  <a:lnTo>
                    <a:pt x="524" y="47"/>
                  </a:lnTo>
                  <a:lnTo>
                    <a:pt x="546" y="30"/>
                  </a:lnTo>
                  <a:lnTo>
                    <a:pt x="566" y="15"/>
                  </a:lnTo>
                  <a:lnTo>
                    <a:pt x="583" y="7"/>
                  </a:lnTo>
                  <a:lnTo>
                    <a:pt x="597" y="6"/>
                  </a:lnTo>
                  <a:lnTo>
                    <a:pt x="607" y="12"/>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1006" name="Freeform 22"/>
            <p:cNvSpPr>
              <a:spLocks noChangeAspect="1"/>
            </p:cNvSpPr>
            <p:nvPr/>
          </p:nvSpPr>
          <p:spPr bwMode="auto">
            <a:xfrm>
              <a:off x="1684" y="2183"/>
              <a:ext cx="327" cy="313"/>
            </a:xfrm>
            <a:custGeom>
              <a:avLst/>
              <a:gdLst>
                <a:gd name="T0" fmla="*/ 0 w 235"/>
                <a:gd name="T1" fmla="*/ 2906 h 225"/>
                <a:gd name="T2" fmla="*/ 0 w 235"/>
                <a:gd name="T3" fmla="*/ 3008 h 225"/>
                <a:gd name="T4" fmla="*/ 0 w 235"/>
                <a:gd name="T5" fmla="*/ 3332 h 225"/>
                <a:gd name="T6" fmla="*/ 1 w 235"/>
                <a:gd name="T7" fmla="*/ 3760 h 225"/>
                <a:gd name="T8" fmla="*/ 152 w 235"/>
                <a:gd name="T9" fmla="*/ 4300 h 225"/>
                <a:gd name="T10" fmla="*/ 431 w 235"/>
                <a:gd name="T11" fmla="*/ 4848 h 225"/>
                <a:gd name="T12" fmla="*/ 889 w 235"/>
                <a:gd name="T13" fmla="*/ 5370 h 225"/>
                <a:gd name="T14" fmla="*/ 1465 w 235"/>
                <a:gd name="T15" fmla="*/ 5820 h 225"/>
                <a:gd name="T16" fmla="*/ 2395 w 235"/>
                <a:gd name="T17" fmla="*/ 6100 h 225"/>
                <a:gd name="T18" fmla="*/ 2449 w 235"/>
                <a:gd name="T19" fmla="*/ 6100 h 225"/>
                <a:gd name="T20" fmla="*/ 2615 w 235"/>
                <a:gd name="T21" fmla="*/ 6100 h 225"/>
                <a:gd name="T22" fmla="*/ 2837 w 235"/>
                <a:gd name="T23" fmla="*/ 6100 h 225"/>
                <a:gd name="T24" fmla="*/ 3131 w 235"/>
                <a:gd name="T25" fmla="*/ 6051 h 225"/>
                <a:gd name="T26" fmla="*/ 3381 w 235"/>
                <a:gd name="T27" fmla="*/ 6030 h 225"/>
                <a:gd name="T28" fmla="*/ 3689 w 235"/>
                <a:gd name="T29" fmla="*/ 5926 h 225"/>
                <a:gd name="T30" fmla="*/ 3891 w 235"/>
                <a:gd name="T31" fmla="*/ 5741 h 225"/>
                <a:gd name="T32" fmla="*/ 4026 w 235"/>
                <a:gd name="T33" fmla="*/ 5487 h 225"/>
                <a:gd name="T34" fmla="*/ 4101 w 235"/>
                <a:gd name="T35" fmla="*/ 5488 h 225"/>
                <a:gd name="T36" fmla="*/ 4336 w 235"/>
                <a:gd name="T37" fmla="*/ 5595 h 225"/>
                <a:gd name="T38" fmla="*/ 4653 w 235"/>
                <a:gd name="T39" fmla="*/ 5674 h 225"/>
                <a:gd name="T40" fmla="*/ 5029 w 235"/>
                <a:gd name="T41" fmla="*/ 5674 h 225"/>
                <a:gd name="T42" fmla="*/ 5449 w 235"/>
                <a:gd name="T43" fmla="*/ 5595 h 225"/>
                <a:gd name="T44" fmla="*/ 5786 w 235"/>
                <a:gd name="T45" fmla="*/ 5370 h 225"/>
                <a:gd name="T46" fmla="*/ 6099 w 235"/>
                <a:gd name="T47" fmla="*/ 4982 h 225"/>
                <a:gd name="T48" fmla="*/ 6317 w 235"/>
                <a:gd name="T49" fmla="*/ 4350 h 225"/>
                <a:gd name="T50" fmla="*/ 6395 w 235"/>
                <a:gd name="T51" fmla="*/ 3588 h 225"/>
                <a:gd name="T52" fmla="*/ 6290 w 235"/>
                <a:gd name="T53" fmla="*/ 2775 h 225"/>
                <a:gd name="T54" fmla="*/ 6063 w 235"/>
                <a:gd name="T55" fmla="*/ 2009 h 225"/>
                <a:gd name="T56" fmla="*/ 5649 w 235"/>
                <a:gd name="T57" fmla="*/ 1262 h 225"/>
                <a:gd name="T58" fmla="*/ 5086 w 235"/>
                <a:gd name="T59" fmla="*/ 689 h 225"/>
                <a:gd name="T60" fmla="*/ 4383 w 235"/>
                <a:gd name="T61" fmla="*/ 211 h 225"/>
                <a:gd name="T62" fmla="*/ 3508 w 235"/>
                <a:gd name="T63" fmla="*/ 0 h 225"/>
                <a:gd name="T64" fmla="*/ 2506 w 235"/>
                <a:gd name="T65" fmla="*/ 0 h 225"/>
                <a:gd name="T66" fmla="*/ 1543 w 235"/>
                <a:gd name="T67" fmla="*/ 256 h 225"/>
                <a:gd name="T68" fmla="*/ 889 w 235"/>
                <a:gd name="T69" fmla="*/ 634 h 225"/>
                <a:gd name="T70" fmla="*/ 431 w 235"/>
                <a:gd name="T71" fmla="*/ 1102 h 225"/>
                <a:gd name="T72" fmla="*/ 152 w 235"/>
                <a:gd name="T73" fmla="*/ 1598 h 225"/>
                <a:gd name="T74" fmla="*/ 1 w 235"/>
                <a:gd name="T75" fmla="*/ 2133 h 225"/>
                <a:gd name="T76" fmla="*/ 0 w 235"/>
                <a:gd name="T77" fmla="*/ 2500 h 225"/>
                <a:gd name="T78" fmla="*/ 0 w 235"/>
                <a:gd name="T79" fmla="*/ 2795 h 225"/>
                <a:gd name="T80" fmla="*/ 0 w 235"/>
                <a:gd name="T81" fmla="*/ 2906 h 2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5"/>
                <a:gd name="T124" fmla="*/ 0 h 225"/>
                <a:gd name="T125" fmla="*/ 235 w 235"/>
                <a:gd name="T126" fmla="*/ 225 h 2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5" h="225">
                  <a:moveTo>
                    <a:pt x="0" y="107"/>
                  </a:moveTo>
                  <a:lnTo>
                    <a:pt x="0" y="111"/>
                  </a:lnTo>
                  <a:lnTo>
                    <a:pt x="0" y="123"/>
                  </a:lnTo>
                  <a:lnTo>
                    <a:pt x="1" y="139"/>
                  </a:lnTo>
                  <a:lnTo>
                    <a:pt x="6" y="158"/>
                  </a:lnTo>
                  <a:lnTo>
                    <a:pt x="16" y="179"/>
                  </a:lnTo>
                  <a:lnTo>
                    <a:pt x="32" y="198"/>
                  </a:lnTo>
                  <a:lnTo>
                    <a:pt x="54" y="214"/>
                  </a:lnTo>
                  <a:lnTo>
                    <a:pt x="88" y="225"/>
                  </a:lnTo>
                  <a:lnTo>
                    <a:pt x="90" y="225"/>
                  </a:lnTo>
                  <a:lnTo>
                    <a:pt x="96" y="225"/>
                  </a:lnTo>
                  <a:lnTo>
                    <a:pt x="104" y="225"/>
                  </a:lnTo>
                  <a:lnTo>
                    <a:pt x="115" y="223"/>
                  </a:lnTo>
                  <a:lnTo>
                    <a:pt x="124" y="222"/>
                  </a:lnTo>
                  <a:lnTo>
                    <a:pt x="135" y="218"/>
                  </a:lnTo>
                  <a:lnTo>
                    <a:pt x="143" y="211"/>
                  </a:lnTo>
                  <a:lnTo>
                    <a:pt x="148" y="202"/>
                  </a:lnTo>
                  <a:lnTo>
                    <a:pt x="151" y="203"/>
                  </a:lnTo>
                  <a:lnTo>
                    <a:pt x="159" y="206"/>
                  </a:lnTo>
                  <a:lnTo>
                    <a:pt x="171" y="209"/>
                  </a:lnTo>
                  <a:lnTo>
                    <a:pt x="185" y="209"/>
                  </a:lnTo>
                  <a:lnTo>
                    <a:pt x="200" y="206"/>
                  </a:lnTo>
                  <a:lnTo>
                    <a:pt x="213" y="198"/>
                  </a:lnTo>
                  <a:lnTo>
                    <a:pt x="224" y="183"/>
                  </a:lnTo>
                  <a:lnTo>
                    <a:pt x="232" y="160"/>
                  </a:lnTo>
                  <a:lnTo>
                    <a:pt x="235" y="132"/>
                  </a:lnTo>
                  <a:lnTo>
                    <a:pt x="231" y="102"/>
                  </a:lnTo>
                  <a:lnTo>
                    <a:pt x="223" y="74"/>
                  </a:lnTo>
                  <a:lnTo>
                    <a:pt x="208" y="47"/>
                  </a:lnTo>
                  <a:lnTo>
                    <a:pt x="187" y="25"/>
                  </a:lnTo>
                  <a:lnTo>
                    <a:pt x="161" y="8"/>
                  </a:lnTo>
                  <a:lnTo>
                    <a:pt x="129" y="0"/>
                  </a:lnTo>
                  <a:lnTo>
                    <a:pt x="92" y="0"/>
                  </a:lnTo>
                  <a:lnTo>
                    <a:pt x="57" y="9"/>
                  </a:lnTo>
                  <a:lnTo>
                    <a:pt x="32" y="23"/>
                  </a:lnTo>
                  <a:lnTo>
                    <a:pt x="16" y="40"/>
                  </a:lnTo>
                  <a:lnTo>
                    <a:pt x="6" y="59"/>
                  </a:lnTo>
                  <a:lnTo>
                    <a:pt x="1" y="78"/>
                  </a:lnTo>
                  <a:lnTo>
                    <a:pt x="0" y="92"/>
                  </a:lnTo>
                  <a:lnTo>
                    <a:pt x="0" y="103"/>
                  </a:lnTo>
                  <a:lnTo>
                    <a:pt x="0"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1007" name="Freeform 23"/>
            <p:cNvSpPr>
              <a:spLocks noChangeAspect="1"/>
            </p:cNvSpPr>
            <p:nvPr/>
          </p:nvSpPr>
          <p:spPr bwMode="auto">
            <a:xfrm>
              <a:off x="1741" y="2240"/>
              <a:ext cx="117" cy="192"/>
            </a:xfrm>
            <a:custGeom>
              <a:avLst/>
              <a:gdLst>
                <a:gd name="T0" fmla="*/ 212 w 84"/>
                <a:gd name="T1" fmla="*/ 909 h 138"/>
                <a:gd name="T2" fmla="*/ 202 w 84"/>
                <a:gd name="T3" fmla="*/ 1038 h 138"/>
                <a:gd name="T4" fmla="*/ 109 w 84"/>
                <a:gd name="T5" fmla="*/ 1265 h 138"/>
                <a:gd name="T6" fmla="*/ 1 w 84"/>
                <a:gd name="T7" fmla="*/ 1683 h 138"/>
                <a:gd name="T8" fmla="*/ 0 w 84"/>
                <a:gd name="T9" fmla="*/ 2147 h 138"/>
                <a:gd name="T10" fmla="*/ 1 w 84"/>
                <a:gd name="T11" fmla="*/ 2650 h 138"/>
                <a:gd name="T12" fmla="*/ 202 w 84"/>
                <a:gd name="T13" fmla="*/ 3096 h 138"/>
                <a:gd name="T14" fmla="*/ 440 w 84"/>
                <a:gd name="T15" fmla="*/ 3449 h 138"/>
                <a:gd name="T16" fmla="*/ 908 w 84"/>
                <a:gd name="T17" fmla="*/ 3741 h 138"/>
                <a:gd name="T18" fmla="*/ 1003 w 84"/>
                <a:gd name="T19" fmla="*/ 3741 h 138"/>
                <a:gd name="T20" fmla="*/ 1120 w 84"/>
                <a:gd name="T21" fmla="*/ 3744 h 138"/>
                <a:gd name="T22" fmla="*/ 1343 w 84"/>
                <a:gd name="T23" fmla="*/ 3744 h 138"/>
                <a:gd name="T24" fmla="*/ 1616 w 84"/>
                <a:gd name="T25" fmla="*/ 3741 h 138"/>
                <a:gd name="T26" fmla="*/ 1841 w 84"/>
                <a:gd name="T27" fmla="*/ 3635 h 138"/>
                <a:gd name="T28" fmla="*/ 2024 w 84"/>
                <a:gd name="T29" fmla="*/ 3488 h 138"/>
                <a:gd name="T30" fmla="*/ 2153 w 84"/>
                <a:gd name="T31" fmla="*/ 3295 h 138"/>
                <a:gd name="T32" fmla="*/ 2153 w 84"/>
                <a:gd name="T33" fmla="*/ 2909 h 138"/>
                <a:gd name="T34" fmla="*/ 2153 w 84"/>
                <a:gd name="T35" fmla="*/ 2759 h 138"/>
                <a:gd name="T36" fmla="*/ 2050 w 84"/>
                <a:gd name="T37" fmla="*/ 2300 h 138"/>
                <a:gd name="T38" fmla="*/ 1841 w 84"/>
                <a:gd name="T39" fmla="*/ 1934 h 138"/>
                <a:gd name="T40" fmla="*/ 1343 w 84"/>
                <a:gd name="T41" fmla="*/ 1905 h 138"/>
                <a:gd name="T42" fmla="*/ 1343 w 84"/>
                <a:gd name="T43" fmla="*/ 1721 h 138"/>
                <a:gd name="T44" fmla="*/ 1453 w 84"/>
                <a:gd name="T45" fmla="*/ 1334 h 138"/>
                <a:gd name="T46" fmla="*/ 1740 w 84"/>
                <a:gd name="T47" fmla="*/ 817 h 138"/>
                <a:gd name="T48" fmla="*/ 2173 w 84"/>
                <a:gd name="T49" fmla="*/ 409 h 138"/>
                <a:gd name="T50" fmla="*/ 2309 w 84"/>
                <a:gd name="T51" fmla="*/ 262 h 138"/>
                <a:gd name="T52" fmla="*/ 2300 w 84"/>
                <a:gd name="T53" fmla="*/ 152 h 138"/>
                <a:gd name="T54" fmla="*/ 2050 w 84"/>
                <a:gd name="T55" fmla="*/ 56 h 138"/>
                <a:gd name="T56" fmla="*/ 1740 w 84"/>
                <a:gd name="T57" fmla="*/ 0 h 138"/>
                <a:gd name="T58" fmla="*/ 1322 w 84"/>
                <a:gd name="T59" fmla="*/ 78 h 138"/>
                <a:gd name="T60" fmla="*/ 908 w 84"/>
                <a:gd name="T61" fmla="*/ 211 h 138"/>
                <a:gd name="T62" fmla="*/ 545 w 84"/>
                <a:gd name="T63" fmla="*/ 495 h 138"/>
                <a:gd name="T64" fmla="*/ 212 w 84"/>
                <a:gd name="T65" fmla="*/ 909 h 1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138"/>
                <a:gd name="T101" fmla="*/ 84 w 84"/>
                <a:gd name="T102" fmla="*/ 138 h 1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138">
                  <a:moveTo>
                    <a:pt x="8" y="34"/>
                  </a:moveTo>
                  <a:lnTo>
                    <a:pt x="7" y="38"/>
                  </a:lnTo>
                  <a:lnTo>
                    <a:pt x="4" y="47"/>
                  </a:lnTo>
                  <a:lnTo>
                    <a:pt x="1" y="62"/>
                  </a:lnTo>
                  <a:lnTo>
                    <a:pt x="0" y="79"/>
                  </a:lnTo>
                  <a:lnTo>
                    <a:pt x="1" y="97"/>
                  </a:lnTo>
                  <a:lnTo>
                    <a:pt x="7" y="114"/>
                  </a:lnTo>
                  <a:lnTo>
                    <a:pt x="16" y="127"/>
                  </a:lnTo>
                  <a:lnTo>
                    <a:pt x="33" y="137"/>
                  </a:lnTo>
                  <a:lnTo>
                    <a:pt x="36" y="137"/>
                  </a:lnTo>
                  <a:lnTo>
                    <a:pt x="41" y="138"/>
                  </a:lnTo>
                  <a:lnTo>
                    <a:pt x="49" y="138"/>
                  </a:lnTo>
                  <a:lnTo>
                    <a:pt x="59" y="137"/>
                  </a:lnTo>
                  <a:lnTo>
                    <a:pt x="67" y="134"/>
                  </a:lnTo>
                  <a:lnTo>
                    <a:pt x="74" y="129"/>
                  </a:lnTo>
                  <a:lnTo>
                    <a:pt x="78" y="121"/>
                  </a:lnTo>
                  <a:lnTo>
                    <a:pt x="78" y="107"/>
                  </a:lnTo>
                  <a:lnTo>
                    <a:pt x="78" y="101"/>
                  </a:lnTo>
                  <a:lnTo>
                    <a:pt x="75" y="85"/>
                  </a:lnTo>
                  <a:lnTo>
                    <a:pt x="67" y="71"/>
                  </a:lnTo>
                  <a:lnTo>
                    <a:pt x="49" y="70"/>
                  </a:lnTo>
                  <a:lnTo>
                    <a:pt x="49" y="63"/>
                  </a:lnTo>
                  <a:lnTo>
                    <a:pt x="53" y="49"/>
                  </a:lnTo>
                  <a:lnTo>
                    <a:pt x="63" y="30"/>
                  </a:lnTo>
                  <a:lnTo>
                    <a:pt x="79" y="15"/>
                  </a:lnTo>
                  <a:lnTo>
                    <a:pt x="84" y="10"/>
                  </a:lnTo>
                  <a:lnTo>
                    <a:pt x="83" y="6"/>
                  </a:lnTo>
                  <a:lnTo>
                    <a:pt x="75" y="2"/>
                  </a:lnTo>
                  <a:lnTo>
                    <a:pt x="63" y="0"/>
                  </a:lnTo>
                  <a:lnTo>
                    <a:pt x="48" y="3"/>
                  </a:lnTo>
                  <a:lnTo>
                    <a:pt x="33" y="8"/>
                  </a:lnTo>
                  <a:lnTo>
                    <a:pt x="20" y="18"/>
                  </a:lnTo>
                  <a:lnTo>
                    <a:pt x="8" y="34"/>
                  </a:lnTo>
                  <a:close/>
                </a:path>
              </a:pathLst>
            </a:custGeom>
            <a:solidFill>
              <a:srgbClr val="FFC4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1008" name="Freeform 24"/>
            <p:cNvSpPr>
              <a:spLocks noChangeAspect="1"/>
            </p:cNvSpPr>
            <p:nvPr/>
          </p:nvSpPr>
          <p:spPr bwMode="auto">
            <a:xfrm>
              <a:off x="1861" y="2266"/>
              <a:ext cx="85" cy="156"/>
            </a:xfrm>
            <a:custGeom>
              <a:avLst/>
              <a:gdLst>
                <a:gd name="T0" fmla="*/ 613 w 61"/>
                <a:gd name="T1" fmla="*/ 2951 h 112"/>
                <a:gd name="T2" fmla="*/ 652 w 61"/>
                <a:gd name="T3" fmla="*/ 2717 h 112"/>
                <a:gd name="T4" fmla="*/ 652 w 61"/>
                <a:gd name="T5" fmla="*/ 2197 h 112"/>
                <a:gd name="T6" fmla="*/ 549 w 61"/>
                <a:gd name="T7" fmla="*/ 1658 h 112"/>
                <a:gd name="T8" fmla="*/ 256 w 61"/>
                <a:gd name="T9" fmla="*/ 1196 h 112"/>
                <a:gd name="T10" fmla="*/ 109 w 61"/>
                <a:gd name="T11" fmla="*/ 1057 h 112"/>
                <a:gd name="T12" fmla="*/ 0 w 61"/>
                <a:gd name="T13" fmla="*/ 897 h 112"/>
                <a:gd name="T14" fmla="*/ 0 w 61"/>
                <a:gd name="T15" fmla="*/ 720 h 112"/>
                <a:gd name="T16" fmla="*/ 56 w 61"/>
                <a:gd name="T17" fmla="*/ 517 h 112"/>
                <a:gd name="T18" fmla="*/ 152 w 61"/>
                <a:gd name="T19" fmla="*/ 391 h 112"/>
                <a:gd name="T20" fmla="*/ 357 w 61"/>
                <a:gd name="T21" fmla="*/ 202 h 112"/>
                <a:gd name="T22" fmla="*/ 573 w 61"/>
                <a:gd name="T23" fmla="*/ 78 h 112"/>
                <a:gd name="T24" fmla="*/ 837 w 61"/>
                <a:gd name="T25" fmla="*/ 0 h 112"/>
                <a:gd name="T26" fmla="*/ 1267 w 61"/>
                <a:gd name="T27" fmla="*/ 202 h 112"/>
                <a:gd name="T28" fmla="*/ 1561 w 61"/>
                <a:gd name="T29" fmla="*/ 759 h 112"/>
                <a:gd name="T30" fmla="*/ 1678 w 61"/>
                <a:gd name="T31" fmla="*/ 1600 h 112"/>
                <a:gd name="T32" fmla="*/ 1678 w 61"/>
                <a:gd name="T33" fmla="*/ 2375 h 112"/>
                <a:gd name="T34" fmla="*/ 1550 w 61"/>
                <a:gd name="T35" fmla="*/ 2855 h 112"/>
                <a:gd name="T36" fmla="*/ 1322 w 61"/>
                <a:gd name="T37" fmla="*/ 3073 h 112"/>
                <a:gd name="T38" fmla="*/ 1003 w 61"/>
                <a:gd name="T39" fmla="*/ 3073 h 112"/>
                <a:gd name="T40" fmla="*/ 613 w 61"/>
                <a:gd name="T41" fmla="*/ 2951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112"/>
                <a:gd name="T65" fmla="*/ 61 w 61"/>
                <a:gd name="T66" fmla="*/ 112 h 1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112">
                  <a:moveTo>
                    <a:pt x="22" y="107"/>
                  </a:moveTo>
                  <a:lnTo>
                    <a:pt x="24" y="99"/>
                  </a:lnTo>
                  <a:lnTo>
                    <a:pt x="24" y="80"/>
                  </a:lnTo>
                  <a:lnTo>
                    <a:pt x="20" y="60"/>
                  </a:lnTo>
                  <a:lnTo>
                    <a:pt x="9" y="44"/>
                  </a:lnTo>
                  <a:lnTo>
                    <a:pt x="4" y="39"/>
                  </a:lnTo>
                  <a:lnTo>
                    <a:pt x="0" y="32"/>
                  </a:lnTo>
                  <a:lnTo>
                    <a:pt x="0" y="26"/>
                  </a:lnTo>
                  <a:lnTo>
                    <a:pt x="2" y="19"/>
                  </a:lnTo>
                  <a:lnTo>
                    <a:pt x="6" y="14"/>
                  </a:lnTo>
                  <a:lnTo>
                    <a:pt x="13" y="7"/>
                  </a:lnTo>
                  <a:lnTo>
                    <a:pt x="21" y="3"/>
                  </a:lnTo>
                  <a:lnTo>
                    <a:pt x="30" y="0"/>
                  </a:lnTo>
                  <a:lnTo>
                    <a:pt x="46" y="7"/>
                  </a:lnTo>
                  <a:lnTo>
                    <a:pt x="57" y="28"/>
                  </a:lnTo>
                  <a:lnTo>
                    <a:pt x="61" y="58"/>
                  </a:lnTo>
                  <a:lnTo>
                    <a:pt x="61" y="86"/>
                  </a:lnTo>
                  <a:lnTo>
                    <a:pt x="56" y="104"/>
                  </a:lnTo>
                  <a:lnTo>
                    <a:pt x="48" y="112"/>
                  </a:lnTo>
                  <a:lnTo>
                    <a:pt x="36" y="112"/>
                  </a:lnTo>
                  <a:lnTo>
                    <a:pt x="22" y="107"/>
                  </a:lnTo>
                  <a:close/>
                </a:path>
              </a:pathLst>
            </a:custGeom>
            <a:solidFill>
              <a:srgbClr val="FFC4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1009" name="Freeform 25"/>
            <p:cNvSpPr>
              <a:spLocks noChangeAspect="1"/>
            </p:cNvSpPr>
            <p:nvPr/>
          </p:nvSpPr>
          <p:spPr bwMode="auto">
            <a:xfrm>
              <a:off x="2267" y="2159"/>
              <a:ext cx="1640" cy="1459"/>
            </a:xfrm>
            <a:custGeom>
              <a:avLst/>
              <a:gdLst>
                <a:gd name="T0" fmla="*/ 7793 w 1177"/>
                <a:gd name="T1" fmla="*/ 109 h 1047"/>
                <a:gd name="T2" fmla="*/ 7436 w 1177"/>
                <a:gd name="T3" fmla="*/ 1017 h 1047"/>
                <a:gd name="T4" fmla="*/ 6747 w 1177"/>
                <a:gd name="T5" fmla="*/ 2854 h 1047"/>
                <a:gd name="T6" fmla="*/ 5884 w 1177"/>
                <a:gd name="T7" fmla="*/ 5489 h 1047"/>
                <a:gd name="T8" fmla="*/ 4771 w 1177"/>
                <a:gd name="T9" fmla="*/ 8970 h 1047"/>
                <a:gd name="T10" fmla="*/ 3475 w 1177"/>
                <a:gd name="T11" fmla="*/ 13195 h 1047"/>
                <a:gd name="T12" fmla="*/ 2098 w 1177"/>
                <a:gd name="T13" fmla="*/ 18181 h 1047"/>
                <a:gd name="T14" fmla="*/ 693 w 1177"/>
                <a:gd name="T15" fmla="*/ 23878 h 1047"/>
                <a:gd name="T16" fmla="*/ 1 w 1177"/>
                <a:gd name="T17" fmla="*/ 26964 h 1047"/>
                <a:gd name="T18" fmla="*/ 357 w 1177"/>
                <a:gd name="T19" fmla="*/ 27093 h 1047"/>
                <a:gd name="T20" fmla="*/ 1003 w 1177"/>
                <a:gd name="T21" fmla="*/ 27281 h 1047"/>
                <a:gd name="T22" fmla="*/ 1960 w 1177"/>
                <a:gd name="T23" fmla="*/ 27495 h 1047"/>
                <a:gd name="T24" fmla="*/ 3155 w 1177"/>
                <a:gd name="T25" fmla="*/ 27745 h 1047"/>
                <a:gd name="T26" fmla="*/ 4648 w 1177"/>
                <a:gd name="T27" fmla="*/ 28055 h 1047"/>
                <a:gd name="T28" fmla="*/ 6327 w 1177"/>
                <a:gd name="T29" fmla="*/ 28297 h 1047"/>
                <a:gd name="T30" fmla="*/ 8342 w 1177"/>
                <a:gd name="T31" fmla="*/ 28567 h 1047"/>
                <a:gd name="T32" fmla="*/ 10517 w 1177"/>
                <a:gd name="T33" fmla="*/ 28751 h 1047"/>
                <a:gd name="T34" fmla="*/ 12907 w 1177"/>
                <a:gd name="T35" fmla="*/ 28843 h 1047"/>
                <a:gd name="T36" fmla="*/ 15501 w 1177"/>
                <a:gd name="T37" fmla="*/ 28911 h 1047"/>
                <a:gd name="T38" fmla="*/ 18252 w 1177"/>
                <a:gd name="T39" fmla="*/ 28790 h 1047"/>
                <a:gd name="T40" fmla="*/ 21188 w 1177"/>
                <a:gd name="T41" fmla="*/ 28567 h 1047"/>
                <a:gd name="T42" fmla="*/ 24243 w 1177"/>
                <a:gd name="T43" fmla="*/ 28153 h 1047"/>
                <a:gd name="T44" fmla="*/ 27441 w 1177"/>
                <a:gd name="T45" fmla="*/ 27582 h 1047"/>
                <a:gd name="T46" fmla="*/ 30767 w 1177"/>
                <a:gd name="T47" fmla="*/ 26785 h 1047"/>
                <a:gd name="T48" fmla="*/ 28823 w 1177"/>
                <a:gd name="T49" fmla="*/ 18869 h 1047"/>
                <a:gd name="T50" fmla="*/ 26255 w 1177"/>
                <a:gd name="T51" fmla="*/ 20430 h 1047"/>
                <a:gd name="T52" fmla="*/ 25822 w 1177"/>
                <a:gd name="T53" fmla="*/ 21061 h 1047"/>
                <a:gd name="T54" fmla="*/ 24914 w 1177"/>
                <a:gd name="T55" fmla="*/ 21896 h 1047"/>
                <a:gd name="T56" fmla="*/ 23615 w 1177"/>
                <a:gd name="T57" fmla="*/ 22296 h 1047"/>
                <a:gd name="T58" fmla="*/ 22757 w 1177"/>
                <a:gd name="T59" fmla="*/ 22232 h 1047"/>
                <a:gd name="T60" fmla="*/ 22393 w 1177"/>
                <a:gd name="T61" fmla="*/ 22048 h 1047"/>
                <a:gd name="T62" fmla="*/ 21953 w 1177"/>
                <a:gd name="T63" fmla="*/ 21697 h 1047"/>
                <a:gd name="T64" fmla="*/ 21751 w 1177"/>
                <a:gd name="T65" fmla="*/ 21061 h 1047"/>
                <a:gd name="T66" fmla="*/ 21895 w 1177"/>
                <a:gd name="T67" fmla="*/ 20192 h 1047"/>
                <a:gd name="T68" fmla="*/ 21675 w 1177"/>
                <a:gd name="T69" fmla="*/ 19593 h 1047"/>
                <a:gd name="T70" fmla="*/ 21242 w 1177"/>
                <a:gd name="T71" fmla="*/ 19283 h 1047"/>
                <a:gd name="T72" fmla="*/ 20887 w 1177"/>
                <a:gd name="T73" fmla="*/ 19165 h 1047"/>
                <a:gd name="T74" fmla="*/ 20686 w 1177"/>
                <a:gd name="T75" fmla="*/ 18974 h 1047"/>
                <a:gd name="T76" fmla="*/ 20630 w 1177"/>
                <a:gd name="T77" fmla="*/ 18043 h 1047"/>
                <a:gd name="T78" fmla="*/ 21523 w 1177"/>
                <a:gd name="T79" fmla="*/ 17562 h 1047"/>
                <a:gd name="T80" fmla="*/ 22432 w 1177"/>
                <a:gd name="T81" fmla="*/ 17317 h 1047"/>
                <a:gd name="T82" fmla="*/ 23286 w 1177"/>
                <a:gd name="T83" fmla="*/ 17011 h 1047"/>
                <a:gd name="T84" fmla="*/ 23795 w 1177"/>
                <a:gd name="T85" fmla="*/ 16863 h 1047"/>
                <a:gd name="T86" fmla="*/ 23944 w 1177"/>
                <a:gd name="T87" fmla="*/ 16580 h 1047"/>
                <a:gd name="T88" fmla="*/ 24243 w 1177"/>
                <a:gd name="T89" fmla="*/ 15245 h 1047"/>
                <a:gd name="T90" fmla="*/ 24498 w 1177"/>
                <a:gd name="T91" fmla="*/ 13302 h 1047"/>
                <a:gd name="T92" fmla="*/ 24193 w 1177"/>
                <a:gd name="T93" fmla="*/ 11633 h 1047"/>
                <a:gd name="T94" fmla="*/ 23148 w 1177"/>
                <a:gd name="T95" fmla="*/ 10867 h 1047"/>
                <a:gd name="T96" fmla="*/ 22107 w 1177"/>
                <a:gd name="T97" fmla="*/ 10368 h 1047"/>
                <a:gd name="T98" fmla="*/ 21390 w 1177"/>
                <a:gd name="T99" fmla="*/ 10110 h 1047"/>
                <a:gd name="T100" fmla="*/ 20987 w 1177"/>
                <a:gd name="T101" fmla="*/ 9965 h 1047"/>
                <a:gd name="T102" fmla="*/ 16854 w 1177"/>
                <a:gd name="T103" fmla="*/ 10404 h 1047"/>
                <a:gd name="T104" fmla="*/ 17675 w 1177"/>
                <a:gd name="T105" fmla="*/ 6745 h 1047"/>
                <a:gd name="T106" fmla="*/ 17260 w 1177"/>
                <a:gd name="T107" fmla="*/ 6795 h 1047"/>
                <a:gd name="T108" fmla="*/ 16404 w 1177"/>
                <a:gd name="T109" fmla="*/ 6795 h 1047"/>
                <a:gd name="T110" fmla="*/ 15289 w 1177"/>
                <a:gd name="T111" fmla="*/ 6795 h 1047"/>
                <a:gd name="T112" fmla="*/ 13978 w 1177"/>
                <a:gd name="T113" fmla="*/ 6795 h 1047"/>
                <a:gd name="T114" fmla="*/ 12572 w 1177"/>
                <a:gd name="T115" fmla="*/ 6717 h 1047"/>
                <a:gd name="T116" fmla="*/ 11139 w 1177"/>
                <a:gd name="T117" fmla="*/ 6583 h 1047"/>
                <a:gd name="T118" fmla="*/ 9752 w 1177"/>
                <a:gd name="T119" fmla="*/ 6356 h 1047"/>
                <a:gd name="T120" fmla="*/ 10884 w 1177"/>
                <a:gd name="T121" fmla="*/ 56 h 10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77"/>
                <a:gd name="T184" fmla="*/ 0 h 1047"/>
                <a:gd name="T185" fmla="*/ 1177 w 1177"/>
                <a:gd name="T186" fmla="*/ 1047 h 10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77" h="1047">
                  <a:moveTo>
                    <a:pt x="284" y="0"/>
                  </a:moveTo>
                  <a:lnTo>
                    <a:pt x="282" y="4"/>
                  </a:lnTo>
                  <a:lnTo>
                    <a:pt x="277" y="17"/>
                  </a:lnTo>
                  <a:lnTo>
                    <a:pt x="269" y="37"/>
                  </a:lnTo>
                  <a:lnTo>
                    <a:pt x="258" y="66"/>
                  </a:lnTo>
                  <a:lnTo>
                    <a:pt x="245" y="103"/>
                  </a:lnTo>
                  <a:lnTo>
                    <a:pt x="230" y="147"/>
                  </a:lnTo>
                  <a:lnTo>
                    <a:pt x="213" y="199"/>
                  </a:lnTo>
                  <a:lnTo>
                    <a:pt x="193" y="258"/>
                  </a:lnTo>
                  <a:lnTo>
                    <a:pt x="173" y="325"/>
                  </a:lnTo>
                  <a:lnTo>
                    <a:pt x="150" y="398"/>
                  </a:lnTo>
                  <a:lnTo>
                    <a:pt x="126" y="478"/>
                  </a:lnTo>
                  <a:lnTo>
                    <a:pt x="102" y="565"/>
                  </a:lnTo>
                  <a:lnTo>
                    <a:pt x="76" y="659"/>
                  </a:lnTo>
                  <a:lnTo>
                    <a:pt x="51" y="759"/>
                  </a:lnTo>
                  <a:lnTo>
                    <a:pt x="25" y="865"/>
                  </a:lnTo>
                  <a:lnTo>
                    <a:pt x="0" y="977"/>
                  </a:lnTo>
                  <a:lnTo>
                    <a:pt x="1" y="977"/>
                  </a:lnTo>
                  <a:lnTo>
                    <a:pt x="5" y="978"/>
                  </a:lnTo>
                  <a:lnTo>
                    <a:pt x="13" y="981"/>
                  </a:lnTo>
                  <a:lnTo>
                    <a:pt x="24" y="984"/>
                  </a:lnTo>
                  <a:lnTo>
                    <a:pt x="36" y="988"/>
                  </a:lnTo>
                  <a:lnTo>
                    <a:pt x="52" y="992"/>
                  </a:lnTo>
                  <a:lnTo>
                    <a:pt x="71" y="996"/>
                  </a:lnTo>
                  <a:lnTo>
                    <a:pt x="91" y="1001"/>
                  </a:lnTo>
                  <a:lnTo>
                    <a:pt x="114" y="1005"/>
                  </a:lnTo>
                  <a:lnTo>
                    <a:pt x="141" y="1011"/>
                  </a:lnTo>
                  <a:lnTo>
                    <a:pt x="169" y="1016"/>
                  </a:lnTo>
                  <a:lnTo>
                    <a:pt x="198" y="1021"/>
                  </a:lnTo>
                  <a:lnTo>
                    <a:pt x="230" y="1025"/>
                  </a:lnTo>
                  <a:lnTo>
                    <a:pt x="265" y="1031"/>
                  </a:lnTo>
                  <a:lnTo>
                    <a:pt x="302" y="1035"/>
                  </a:lnTo>
                  <a:lnTo>
                    <a:pt x="341" y="1039"/>
                  </a:lnTo>
                  <a:lnTo>
                    <a:pt x="381" y="1041"/>
                  </a:lnTo>
                  <a:lnTo>
                    <a:pt x="424" y="1044"/>
                  </a:lnTo>
                  <a:lnTo>
                    <a:pt x="468" y="1045"/>
                  </a:lnTo>
                  <a:lnTo>
                    <a:pt x="514" y="1047"/>
                  </a:lnTo>
                  <a:lnTo>
                    <a:pt x="562" y="1047"/>
                  </a:lnTo>
                  <a:lnTo>
                    <a:pt x="611" y="1045"/>
                  </a:lnTo>
                  <a:lnTo>
                    <a:pt x="662" y="1043"/>
                  </a:lnTo>
                  <a:lnTo>
                    <a:pt x="714" y="1039"/>
                  </a:lnTo>
                  <a:lnTo>
                    <a:pt x="768" y="1035"/>
                  </a:lnTo>
                  <a:lnTo>
                    <a:pt x="823" y="1028"/>
                  </a:lnTo>
                  <a:lnTo>
                    <a:pt x="879" y="1020"/>
                  </a:lnTo>
                  <a:lnTo>
                    <a:pt x="936" y="1011"/>
                  </a:lnTo>
                  <a:lnTo>
                    <a:pt x="995" y="999"/>
                  </a:lnTo>
                  <a:lnTo>
                    <a:pt x="1055" y="985"/>
                  </a:lnTo>
                  <a:lnTo>
                    <a:pt x="1115" y="970"/>
                  </a:lnTo>
                  <a:lnTo>
                    <a:pt x="1177" y="953"/>
                  </a:lnTo>
                  <a:lnTo>
                    <a:pt x="1045" y="683"/>
                  </a:lnTo>
                  <a:lnTo>
                    <a:pt x="955" y="736"/>
                  </a:lnTo>
                  <a:lnTo>
                    <a:pt x="952" y="740"/>
                  </a:lnTo>
                  <a:lnTo>
                    <a:pt x="947" y="750"/>
                  </a:lnTo>
                  <a:lnTo>
                    <a:pt x="936" y="763"/>
                  </a:lnTo>
                  <a:lnTo>
                    <a:pt x="922" y="778"/>
                  </a:lnTo>
                  <a:lnTo>
                    <a:pt x="903" y="793"/>
                  </a:lnTo>
                  <a:lnTo>
                    <a:pt x="881" y="803"/>
                  </a:lnTo>
                  <a:lnTo>
                    <a:pt x="856" y="807"/>
                  </a:lnTo>
                  <a:lnTo>
                    <a:pt x="828" y="805"/>
                  </a:lnTo>
                  <a:lnTo>
                    <a:pt x="825" y="805"/>
                  </a:lnTo>
                  <a:lnTo>
                    <a:pt x="820" y="802"/>
                  </a:lnTo>
                  <a:lnTo>
                    <a:pt x="812" y="799"/>
                  </a:lnTo>
                  <a:lnTo>
                    <a:pt x="804" y="794"/>
                  </a:lnTo>
                  <a:lnTo>
                    <a:pt x="796" y="786"/>
                  </a:lnTo>
                  <a:lnTo>
                    <a:pt x="790" y="775"/>
                  </a:lnTo>
                  <a:lnTo>
                    <a:pt x="789" y="763"/>
                  </a:lnTo>
                  <a:lnTo>
                    <a:pt x="792" y="747"/>
                  </a:lnTo>
                  <a:lnTo>
                    <a:pt x="794" y="731"/>
                  </a:lnTo>
                  <a:lnTo>
                    <a:pt x="792" y="719"/>
                  </a:lnTo>
                  <a:lnTo>
                    <a:pt x="786" y="710"/>
                  </a:lnTo>
                  <a:lnTo>
                    <a:pt x="778" y="702"/>
                  </a:lnTo>
                  <a:lnTo>
                    <a:pt x="770" y="698"/>
                  </a:lnTo>
                  <a:lnTo>
                    <a:pt x="762" y="695"/>
                  </a:lnTo>
                  <a:lnTo>
                    <a:pt x="757" y="694"/>
                  </a:lnTo>
                  <a:lnTo>
                    <a:pt x="754" y="694"/>
                  </a:lnTo>
                  <a:lnTo>
                    <a:pt x="750" y="687"/>
                  </a:lnTo>
                  <a:lnTo>
                    <a:pt x="746" y="671"/>
                  </a:lnTo>
                  <a:lnTo>
                    <a:pt x="748" y="654"/>
                  </a:lnTo>
                  <a:lnTo>
                    <a:pt x="765" y="640"/>
                  </a:lnTo>
                  <a:lnTo>
                    <a:pt x="780" y="636"/>
                  </a:lnTo>
                  <a:lnTo>
                    <a:pt x="797" y="631"/>
                  </a:lnTo>
                  <a:lnTo>
                    <a:pt x="813" y="627"/>
                  </a:lnTo>
                  <a:lnTo>
                    <a:pt x="829" y="621"/>
                  </a:lnTo>
                  <a:lnTo>
                    <a:pt x="844" y="616"/>
                  </a:lnTo>
                  <a:lnTo>
                    <a:pt x="855" y="613"/>
                  </a:lnTo>
                  <a:lnTo>
                    <a:pt x="863" y="611"/>
                  </a:lnTo>
                  <a:lnTo>
                    <a:pt x="865" y="609"/>
                  </a:lnTo>
                  <a:lnTo>
                    <a:pt x="868" y="601"/>
                  </a:lnTo>
                  <a:lnTo>
                    <a:pt x="873" y="581"/>
                  </a:lnTo>
                  <a:lnTo>
                    <a:pt x="879" y="552"/>
                  </a:lnTo>
                  <a:lnTo>
                    <a:pt x="885" y="518"/>
                  </a:lnTo>
                  <a:lnTo>
                    <a:pt x="888" y="482"/>
                  </a:lnTo>
                  <a:lnTo>
                    <a:pt x="885" y="449"/>
                  </a:lnTo>
                  <a:lnTo>
                    <a:pt x="877" y="421"/>
                  </a:lnTo>
                  <a:lnTo>
                    <a:pt x="860" y="403"/>
                  </a:lnTo>
                  <a:lnTo>
                    <a:pt x="839" y="393"/>
                  </a:lnTo>
                  <a:lnTo>
                    <a:pt x="820" y="383"/>
                  </a:lnTo>
                  <a:lnTo>
                    <a:pt x="802" y="375"/>
                  </a:lnTo>
                  <a:lnTo>
                    <a:pt x="788" y="370"/>
                  </a:lnTo>
                  <a:lnTo>
                    <a:pt x="776" y="366"/>
                  </a:lnTo>
                  <a:lnTo>
                    <a:pt x="768" y="363"/>
                  </a:lnTo>
                  <a:lnTo>
                    <a:pt x="761" y="361"/>
                  </a:lnTo>
                  <a:lnTo>
                    <a:pt x="760" y="361"/>
                  </a:lnTo>
                  <a:lnTo>
                    <a:pt x="611" y="377"/>
                  </a:lnTo>
                  <a:lnTo>
                    <a:pt x="643" y="244"/>
                  </a:lnTo>
                  <a:lnTo>
                    <a:pt x="641" y="244"/>
                  </a:lnTo>
                  <a:lnTo>
                    <a:pt x="635" y="244"/>
                  </a:lnTo>
                  <a:lnTo>
                    <a:pt x="625" y="246"/>
                  </a:lnTo>
                  <a:lnTo>
                    <a:pt x="611" y="246"/>
                  </a:lnTo>
                  <a:lnTo>
                    <a:pt x="594" y="246"/>
                  </a:lnTo>
                  <a:lnTo>
                    <a:pt x="575" y="246"/>
                  </a:lnTo>
                  <a:lnTo>
                    <a:pt x="554" y="246"/>
                  </a:lnTo>
                  <a:lnTo>
                    <a:pt x="531" y="246"/>
                  </a:lnTo>
                  <a:lnTo>
                    <a:pt x="507" y="246"/>
                  </a:lnTo>
                  <a:lnTo>
                    <a:pt x="482" y="244"/>
                  </a:lnTo>
                  <a:lnTo>
                    <a:pt x="456" y="243"/>
                  </a:lnTo>
                  <a:lnTo>
                    <a:pt x="429" y="240"/>
                  </a:lnTo>
                  <a:lnTo>
                    <a:pt x="404" y="238"/>
                  </a:lnTo>
                  <a:lnTo>
                    <a:pt x="379" y="234"/>
                  </a:lnTo>
                  <a:lnTo>
                    <a:pt x="354" y="230"/>
                  </a:lnTo>
                  <a:lnTo>
                    <a:pt x="332" y="224"/>
                  </a:lnTo>
                  <a:lnTo>
                    <a:pt x="395" y="2"/>
                  </a:lnTo>
                  <a:lnTo>
                    <a:pt x="28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1010" name="Freeform 26"/>
            <p:cNvSpPr>
              <a:spLocks noChangeAspect="1"/>
            </p:cNvSpPr>
            <p:nvPr/>
          </p:nvSpPr>
          <p:spPr bwMode="auto">
            <a:xfrm>
              <a:off x="2359" y="2199"/>
              <a:ext cx="1459" cy="1348"/>
            </a:xfrm>
            <a:custGeom>
              <a:avLst/>
              <a:gdLst>
                <a:gd name="T0" fmla="*/ 1112 w 1047"/>
                <a:gd name="T1" fmla="*/ 25520 h 967"/>
                <a:gd name="T2" fmla="*/ 3390 w 1047"/>
                <a:gd name="T3" fmla="*/ 26090 h 967"/>
                <a:gd name="T4" fmla="*/ 5748 w 1047"/>
                <a:gd name="T5" fmla="*/ 26451 h 967"/>
                <a:gd name="T6" fmla="*/ 8202 w 1047"/>
                <a:gd name="T7" fmla="*/ 26683 h 967"/>
                <a:gd name="T8" fmla="*/ 10625 w 1047"/>
                <a:gd name="T9" fmla="*/ 26791 h 967"/>
                <a:gd name="T10" fmla="*/ 13047 w 1047"/>
                <a:gd name="T11" fmla="*/ 26777 h 967"/>
                <a:gd name="T12" fmla="*/ 15437 w 1047"/>
                <a:gd name="T13" fmla="*/ 26683 h 967"/>
                <a:gd name="T14" fmla="*/ 17735 w 1047"/>
                <a:gd name="T15" fmla="*/ 26490 h 967"/>
                <a:gd name="T16" fmla="*/ 19844 w 1047"/>
                <a:gd name="T17" fmla="*/ 26278 h 967"/>
                <a:gd name="T18" fmla="*/ 21896 w 1047"/>
                <a:gd name="T19" fmla="*/ 26022 h 967"/>
                <a:gd name="T20" fmla="*/ 23705 w 1047"/>
                <a:gd name="T21" fmla="*/ 25722 h 967"/>
                <a:gd name="T22" fmla="*/ 25327 w 1047"/>
                <a:gd name="T23" fmla="*/ 25410 h 967"/>
                <a:gd name="T24" fmla="*/ 26640 w 1047"/>
                <a:gd name="T25" fmla="*/ 25159 h 967"/>
                <a:gd name="T26" fmla="*/ 27722 w 1047"/>
                <a:gd name="T27" fmla="*/ 24941 h 967"/>
                <a:gd name="T28" fmla="*/ 28469 w 1047"/>
                <a:gd name="T29" fmla="*/ 24822 h 967"/>
                <a:gd name="T30" fmla="*/ 28843 w 1047"/>
                <a:gd name="T31" fmla="*/ 24681 h 967"/>
                <a:gd name="T32" fmla="*/ 26237 w 1047"/>
                <a:gd name="T33" fmla="*/ 19036 h 967"/>
                <a:gd name="T34" fmla="*/ 24214 w 1047"/>
                <a:gd name="T35" fmla="*/ 20839 h 967"/>
                <a:gd name="T36" fmla="*/ 22920 w 1047"/>
                <a:gd name="T37" fmla="*/ 21964 h 967"/>
                <a:gd name="T38" fmla="*/ 21608 w 1047"/>
                <a:gd name="T39" fmla="*/ 22151 h 967"/>
                <a:gd name="T40" fmla="*/ 20500 w 1047"/>
                <a:gd name="T41" fmla="*/ 21862 h 967"/>
                <a:gd name="T42" fmla="*/ 19522 w 1047"/>
                <a:gd name="T43" fmla="*/ 21182 h 967"/>
                <a:gd name="T44" fmla="*/ 19186 w 1047"/>
                <a:gd name="T45" fmla="*/ 20277 h 967"/>
                <a:gd name="T46" fmla="*/ 19522 w 1047"/>
                <a:gd name="T47" fmla="*/ 19333 h 967"/>
                <a:gd name="T48" fmla="*/ 19427 w 1047"/>
                <a:gd name="T49" fmla="*/ 19113 h 967"/>
                <a:gd name="T50" fmla="*/ 18780 w 1047"/>
                <a:gd name="T51" fmla="*/ 19036 h 967"/>
                <a:gd name="T52" fmla="*/ 18175 w 1047"/>
                <a:gd name="T53" fmla="*/ 18565 h 967"/>
                <a:gd name="T54" fmla="*/ 18092 w 1047"/>
                <a:gd name="T55" fmla="*/ 17992 h 967"/>
                <a:gd name="T56" fmla="*/ 18175 w 1047"/>
                <a:gd name="T57" fmla="*/ 17491 h 967"/>
                <a:gd name="T58" fmla="*/ 18534 w 1047"/>
                <a:gd name="T59" fmla="*/ 16936 h 967"/>
                <a:gd name="T60" fmla="*/ 19551 w 1047"/>
                <a:gd name="T61" fmla="*/ 16179 h 967"/>
                <a:gd name="T62" fmla="*/ 20698 w 1047"/>
                <a:gd name="T63" fmla="*/ 15807 h 967"/>
                <a:gd name="T64" fmla="*/ 21512 w 1047"/>
                <a:gd name="T65" fmla="*/ 15602 h 967"/>
                <a:gd name="T66" fmla="*/ 22048 w 1047"/>
                <a:gd name="T67" fmla="*/ 13656 h 967"/>
                <a:gd name="T68" fmla="*/ 22010 w 1047"/>
                <a:gd name="T69" fmla="*/ 11116 h 967"/>
                <a:gd name="T70" fmla="*/ 21180 w 1047"/>
                <a:gd name="T71" fmla="*/ 9796 h 967"/>
                <a:gd name="T72" fmla="*/ 20458 w 1047"/>
                <a:gd name="T73" fmla="*/ 9421 h 967"/>
                <a:gd name="T74" fmla="*/ 19844 w 1047"/>
                <a:gd name="T75" fmla="*/ 9481 h 967"/>
                <a:gd name="T76" fmla="*/ 18828 w 1047"/>
                <a:gd name="T77" fmla="*/ 9687 h 967"/>
                <a:gd name="T78" fmla="*/ 17735 w 1047"/>
                <a:gd name="T79" fmla="*/ 9779 h 967"/>
                <a:gd name="T80" fmla="*/ 16580 w 1047"/>
                <a:gd name="T81" fmla="*/ 9796 h 967"/>
                <a:gd name="T82" fmla="*/ 15609 w 1047"/>
                <a:gd name="T83" fmla="*/ 9779 h 967"/>
                <a:gd name="T84" fmla="*/ 14711 w 1047"/>
                <a:gd name="T85" fmla="*/ 9779 h 967"/>
                <a:gd name="T86" fmla="*/ 14088 w 1047"/>
                <a:gd name="T87" fmla="*/ 9744 h 967"/>
                <a:gd name="T88" fmla="*/ 13739 w 1047"/>
                <a:gd name="T89" fmla="*/ 9701 h 967"/>
                <a:gd name="T90" fmla="*/ 14661 w 1047"/>
                <a:gd name="T91" fmla="*/ 7522 h 967"/>
                <a:gd name="T92" fmla="*/ 7560 w 1047"/>
                <a:gd name="T93" fmla="*/ 0 h 967"/>
                <a:gd name="T94" fmla="*/ 6806 w 1047"/>
                <a:gd name="T95" fmla="*/ 256 h 967"/>
                <a:gd name="T96" fmla="*/ 6478 w 1047"/>
                <a:gd name="T97" fmla="*/ 1204 h 967"/>
                <a:gd name="T98" fmla="*/ 5844 w 1047"/>
                <a:gd name="T99" fmla="*/ 2993 h 967"/>
                <a:gd name="T100" fmla="*/ 4985 w 1047"/>
                <a:gd name="T101" fmla="*/ 5562 h 967"/>
                <a:gd name="T102" fmla="*/ 3997 w 1047"/>
                <a:gd name="T103" fmla="*/ 8807 h 967"/>
                <a:gd name="T104" fmla="*/ 2883 w 1047"/>
                <a:gd name="T105" fmla="*/ 12642 h 967"/>
                <a:gd name="T106" fmla="*/ 1805 w 1047"/>
                <a:gd name="T107" fmla="*/ 16936 h 967"/>
                <a:gd name="T108" fmla="*/ 652 w 1047"/>
                <a:gd name="T109" fmla="*/ 21643 h 967"/>
                <a:gd name="T110" fmla="*/ 0 w 1047"/>
                <a:gd name="T111" fmla="*/ 25184 h 9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47"/>
                <a:gd name="T169" fmla="*/ 0 h 967"/>
                <a:gd name="T170" fmla="*/ 1047 w 1047"/>
                <a:gd name="T171" fmla="*/ 967 h 96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47" h="967">
                  <a:moveTo>
                    <a:pt x="0" y="909"/>
                  </a:moveTo>
                  <a:lnTo>
                    <a:pt x="40" y="921"/>
                  </a:lnTo>
                  <a:lnTo>
                    <a:pt x="81" y="932"/>
                  </a:lnTo>
                  <a:lnTo>
                    <a:pt x="123" y="941"/>
                  </a:lnTo>
                  <a:lnTo>
                    <a:pt x="165" y="948"/>
                  </a:lnTo>
                  <a:lnTo>
                    <a:pt x="208" y="955"/>
                  </a:lnTo>
                  <a:lnTo>
                    <a:pt x="252" y="959"/>
                  </a:lnTo>
                  <a:lnTo>
                    <a:pt x="297" y="963"/>
                  </a:lnTo>
                  <a:lnTo>
                    <a:pt x="341" y="966"/>
                  </a:lnTo>
                  <a:lnTo>
                    <a:pt x="385" y="967"/>
                  </a:lnTo>
                  <a:lnTo>
                    <a:pt x="429" y="967"/>
                  </a:lnTo>
                  <a:lnTo>
                    <a:pt x="473" y="966"/>
                  </a:lnTo>
                  <a:lnTo>
                    <a:pt x="516" y="964"/>
                  </a:lnTo>
                  <a:lnTo>
                    <a:pt x="559" y="963"/>
                  </a:lnTo>
                  <a:lnTo>
                    <a:pt x="600" y="959"/>
                  </a:lnTo>
                  <a:lnTo>
                    <a:pt x="642" y="956"/>
                  </a:lnTo>
                  <a:lnTo>
                    <a:pt x="682" y="952"/>
                  </a:lnTo>
                  <a:lnTo>
                    <a:pt x="719" y="948"/>
                  </a:lnTo>
                  <a:lnTo>
                    <a:pt x="757" y="943"/>
                  </a:lnTo>
                  <a:lnTo>
                    <a:pt x="793" y="939"/>
                  </a:lnTo>
                  <a:lnTo>
                    <a:pt x="826" y="933"/>
                  </a:lnTo>
                  <a:lnTo>
                    <a:pt x="858" y="928"/>
                  </a:lnTo>
                  <a:lnTo>
                    <a:pt x="889" y="923"/>
                  </a:lnTo>
                  <a:lnTo>
                    <a:pt x="917" y="917"/>
                  </a:lnTo>
                  <a:lnTo>
                    <a:pt x="942" y="913"/>
                  </a:lnTo>
                  <a:lnTo>
                    <a:pt x="965" y="908"/>
                  </a:lnTo>
                  <a:lnTo>
                    <a:pt x="987" y="904"/>
                  </a:lnTo>
                  <a:lnTo>
                    <a:pt x="1004" y="900"/>
                  </a:lnTo>
                  <a:lnTo>
                    <a:pt x="1019" y="897"/>
                  </a:lnTo>
                  <a:lnTo>
                    <a:pt x="1031" y="895"/>
                  </a:lnTo>
                  <a:lnTo>
                    <a:pt x="1040" y="892"/>
                  </a:lnTo>
                  <a:lnTo>
                    <a:pt x="1045" y="891"/>
                  </a:lnTo>
                  <a:lnTo>
                    <a:pt x="1047" y="891"/>
                  </a:lnTo>
                  <a:lnTo>
                    <a:pt x="950" y="687"/>
                  </a:lnTo>
                  <a:lnTo>
                    <a:pt x="898" y="713"/>
                  </a:lnTo>
                  <a:lnTo>
                    <a:pt x="877" y="752"/>
                  </a:lnTo>
                  <a:lnTo>
                    <a:pt x="854" y="778"/>
                  </a:lnTo>
                  <a:lnTo>
                    <a:pt x="830" y="793"/>
                  </a:lnTo>
                  <a:lnTo>
                    <a:pt x="806" y="800"/>
                  </a:lnTo>
                  <a:lnTo>
                    <a:pt x="783" y="800"/>
                  </a:lnTo>
                  <a:lnTo>
                    <a:pt x="762" y="796"/>
                  </a:lnTo>
                  <a:lnTo>
                    <a:pt x="743" y="789"/>
                  </a:lnTo>
                  <a:lnTo>
                    <a:pt x="727" y="781"/>
                  </a:lnTo>
                  <a:lnTo>
                    <a:pt x="707" y="765"/>
                  </a:lnTo>
                  <a:lnTo>
                    <a:pt x="696" y="749"/>
                  </a:lnTo>
                  <a:lnTo>
                    <a:pt x="695" y="732"/>
                  </a:lnTo>
                  <a:lnTo>
                    <a:pt x="702" y="713"/>
                  </a:lnTo>
                  <a:lnTo>
                    <a:pt x="707" y="698"/>
                  </a:lnTo>
                  <a:lnTo>
                    <a:pt x="706" y="691"/>
                  </a:lnTo>
                  <a:lnTo>
                    <a:pt x="703" y="690"/>
                  </a:lnTo>
                  <a:lnTo>
                    <a:pt x="702" y="690"/>
                  </a:lnTo>
                  <a:lnTo>
                    <a:pt x="680" y="687"/>
                  </a:lnTo>
                  <a:lnTo>
                    <a:pt x="666" y="681"/>
                  </a:lnTo>
                  <a:lnTo>
                    <a:pt x="658" y="670"/>
                  </a:lnTo>
                  <a:lnTo>
                    <a:pt x="655" y="659"/>
                  </a:lnTo>
                  <a:lnTo>
                    <a:pt x="655" y="649"/>
                  </a:lnTo>
                  <a:lnTo>
                    <a:pt x="656" y="638"/>
                  </a:lnTo>
                  <a:lnTo>
                    <a:pt x="658" y="631"/>
                  </a:lnTo>
                  <a:lnTo>
                    <a:pt x="659" y="629"/>
                  </a:lnTo>
                  <a:lnTo>
                    <a:pt x="671" y="611"/>
                  </a:lnTo>
                  <a:lnTo>
                    <a:pt x="688" y="596"/>
                  </a:lnTo>
                  <a:lnTo>
                    <a:pt x="708" y="584"/>
                  </a:lnTo>
                  <a:lnTo>
                    <a:pt x="730" y="576"/>
                  </a:lnTo>
                  <a:lnTo>
                    <a:pt x="750" y="570"/>
                  </a:lnTo>
                  <a:lnTo>
                    <a:pt x="767" y="564"/>
                  </a:lnTo>
                  <a:lnTo>
                    <a:pt x="779" y="563"/>
                  </a:lnTo>
                  <a:lnTo>
                    <a:pt x="783" y="562"/>
                  </a:lnTo>
                  <a:lnTo>
                    <a:pt x="799" y="493"/>
                  </a:lnTo>
                  <a:lnTo>
                    <a:pt x="802" y="440"/>
                  </a:lnTo>
                  <a:lnTo>
                    <a:pt x="797" y="401"/>
                  </a:lnTo>
                  <a:lnTo>
                    <a:pt x="783" y="373"/>
                  </a:lnTo>
                  <a:lnTo>
                    <a:pt x="767" y="354"/>
                  </a:lnTo>
                  <a:lnTo>
                    <a:pt x="753" y="345"/>
                  </a:lnTo>
                  <a:lnTo>
                    <a:pt x="741" y="340"/>
                  </a:lnTo>
                  <a:lnTo>
                    <a:pt x="736" y="338"/>
                  </a:lnTo>
                  <a:lnTo>
                    <a:pt x="719" y="342"/>
                  </a:lnTo>
                  <a:lnTo>
                    <a:pt x="700" y="346"/>
                  </a:lnTo>
                  <a:lnTo>
                    <a:pt x="682" y="349"/>
                  </a:lnTo>
                  <a:lnTo>
                    <a:pt x="662" y="350"/>
                  </a:lnTo>
                  <a:lnTo>
                    <a:pt x="642" y="353"/>
                  </a:lnTo>
                  <a:lnTo>
                    <a:pt x="621" y="353"/>
                  </a:lnTo>
                  <a:lnTo>
                    <a:pt x="601" y="354"/>
                  </a:lnTo>
                  <a:lnTo>
                    <a:pt x="583" y="354"/>
                  </a:lnTo>
                  <a:lnTo>
                    <a:pt x="565" y="353"/>
                  </a:lnTo>
                  <a:lnTo>
                    <a:pt x="548" y="353"/>
                  </a:lnTo>
                  <a:lnTo>
                    <a:pt x="533" y="353"/>
                  </a:lnTo>
                  <a:lnTo>
                    <a:pt x="521" y="352"/>
                  </a:lnTo>
                  <a:lnTo>
                    <a:pt x="510" y="352"/>
                  </a:lnTo>
                  <a:lnTo>
                    <a:pt x="502" y="350"/>
                  </a:lnTo>
                  <a:lnTo>
                    <a:pt x="497" y="350"/>
                  </a:lnTo>
                  <a:lnTo>
                    <a:pt x="496" y="350"/>
                  </a:lnTo>
                  <a:lnTo>
                    <a:pt x="531" y="271"/>
                  </a:lnTo>
                  <a:lnTo>
                    <a:pt x="196" y="245"/>
                  </a:lnTo>
                  <a:lnTo>
                    <a:pt x="274" y="0"/>
                  </a:lnTo>
                  <a:lnTo>
                    <a:pt x="248" y="5"/>
                  </a:lnTo>
                  <a:lnTo>
                    <a:pt x="247" y="9"/>
                  </a:lnTo>
                  <a:lnTo>
                    <a:pt x="242" y="23"/>
                  </a:lnTo>
                  <a:lnTo>
                    <a:pt x="235" y="44"/>
                  </a:lnTo>
                  <a:lnTo>
                    <a:pt x="224" y="72"/>
                  </a:lnTo>
                  <a:lnTo>
                    <a:pt x="212" y="108"/>
                  </a:lnTo>
                  <a:lnTo>
                    <a:pt x="198" y="151"/>
                  </a:lnTo>
                  <a:lnTo>
                    <a:pt x="181" y="201"/>
                  </a:lnTo>
                  <a:lnTo>
                    <a:pt x="164" y="257"/>
                  </a:lnTo>
                  <a:lnTo>
                    <a:pt x="145" y="318"/>
                  </a:lnTo>
                  <a:lnTo>
                    <a:pt x="127" y="384"/>
                  </a:lnTo>
                  <a:lnTo>
                    <a:pt x="105" y="456"/>
                  </a:lnTo>
                  <a:lnTo>
                    <a:pt x="85" y="531"/>
                  </a:lnTo>
                  <a:lnTo>
                    <a:pt x="65" y="611"/>
                  </a:lnTo>
                  <a:lnTo>
                    <a:pt x="44" y="694"/>
                  </a:lnTo>
                  <a:lnTo>
                    <a:pt x="24" y="781"/>
                  </a:lnTo>
                  <a:lnTo>
                    <a:pt x="5" y="871"/>
                  </a:lnTo>
                  <a:lnTo>
                    <a:pt x="0" y="909"/>
                  </a:lnTo>
                  <a:close/>
                </a:path>
              </a:pathLst>
            </a:custGeom>
            <a:solidFill>
              <a:srgbClr val="1C66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1011" name="Freeform 27"/>
            <p:cNvSpPr>
              <a:spLocks noChangeAspect="1"/>
            </p:cNvSpPr>
            <p:nvPr/>
          </p:nvSpPr>
          <p:spPr bwMode="auto">
            <a:xfrm>
              <a:off x="2522" y="2726"/>
              <a:ext cx="621" cy="457"/>
            </a:xfrm>
            <a:custGeom>
              <a:avLst/>
              <a:gdLst>
                <a:gd name="T0" fmla="*/ 1803 w 446"/>
                <a:gd name="T1" fmla="*/ 0 h 328"/>
                <a:gd name="T2" fmla="*/ 1734 w 446"/>
                <a:gd name="T3" fmla="*/ 212 h 328"/>
                <a:gd name="T4" fmla="*/ 1597 w 446"/>
                <a:gd name="T5" fmla="*/ 837 h 328"/>
                <a:gd name="T6" fmla="*/ 1370 w 446"/>
                <a:gd name="T7" fmla="*/ 1707 h 328"/>
                <a:gd name="T8" fmla="*/ 1054 w 446"/>
                <a:gd name="T9" fmla="*/ 2778 h 328"/>
                <a:gd name="T10" fmla="*/ 757 w 446"/>
                <a:gd name="T11" fmla="*/ 3975 h 328"/>
                <a:gd name="T12" fmla="*/ 496 w 446"/>
                <a:gd name="T13" fmla="*/ 5129 h 328"/>
                <a:gd name="T14" fmla="*/ 212 w 446"/>
                <a:gd name="T15" fmla="*/ 6288 h 328"/>
                <a:gd name="T16" fmla="*/ 0 w 446"/>
                <a:gd name="T17" fmla="*/ 7251 h 328"/>
                <a:gd name="T18" fmla="*/ 56 w 446"/>
                <a:gd name="T19" fmla="*/ 7290 h 328"/>
                <a:gd name="T20" fmla="*/ 188 w 446"/>
                <a:gd name="T21" fmla="*/ 7359 h 328"/>
                <a:gd name="T22" fmla="*/ 411 w 446"/>
                <a:gd name="T23" fmla="*/ 7482 h 328"/>
                <a:gd name="T24" fmla="*/ 748 w 446"/>
                <a:gd name="T25" fmla="*/ 7612 h 328"/>
                <a:gd name="T26" fmla="*/ 1147 w 446"/>
                <a:gd name="T27" fmla="*/ 7798 h 328"/>
                <a:gd name="T28" fmla="*/ 1611 w 446"/>
                <a:gd name="T29" fmla="*/ 8011 h 328"/>
                <a:gd name="T30" fmla="*/ 2224 w 446"/>
                <a:gd name="T31" fmla="*/ 8193 h 328"/>
                <a:gd name="T32" fmla="*/ 2871 w 446"/>
                <a:gd name="T33" fmla="*/ 8388 h 328"/>
                <a:gd name="T34" fmla="*/ 3571 w 446"/>
                <a:gd name="T35" fmla="*/ 8605 h 328"/>
                <a:gd name="T36" fmla="*/ 4401 w 446"/>
                <a:gd name="T37" fmla="*/ 8742 h 328"/>
                <a:gd name="T38" fmla="*/ 5297 w 446"/>
                <a:gd name="T39" fmla="*/ 8910 h 328"/>
                <a:gd name="T40" fmla="*/ 6266 w 446"/>
                <a:gd name="T41" fmla="*/ 8960 h 328"/>
                <a:gd name="T42" fmla="*/ 7272 w 446"/>
                <a:gd name="T43" fmla="*/ 9052 h 328"/>
                <a:gd name="T44" fmla="*/ 8429 w 446"/>
                <a:gd name="T45" fmla="*/ 9023 h 328"/>
                <a:gd name="T46" fmla="*/ 9619 w 446"/>
                <a:gd name="T47" fmla="*/ 8918 h 328"/>
                <a:gd name="T48" fmla="*/ 10834 w 446"/>
                <a:gd name="T49" fmla="*/ 8785 h 328"/>
                <a:gd name="T50" fmla="*/ 12215 w 446"/>
                <a:gd name="T51" fmla="*/ 929 h 328"/>
                <a:gd name="T52" fmla="*/ 1803 w 446"/>
                <a:gd name="T53" fmla="*/ 0 h 3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6"/>
                <a:gd name="T82" fmla="*/ 0 h 328"/>
                <a:gd name="T83" fmla="*/ 446 w 446"/>
                <a:gd name="T84" fmla="*/ 328 h 3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6" h="328">
                  <a:moveTo>
                    <a:pt x="66" y="0"/>
                  </a:moveTo>
                  <a:lnTo>
                    <a:pt x="63" y="8"/>
                  </a:lnTo>
                  <a:lnTo>
                    <a:pt x="58" y="30"/>
                  </a:lnTo>
                  <a:lnTo>
                    <a:pt x="50" y="62"/>
                  </a:lnTo>
                  <a:lnTo>
                    <a:pt x="39" y="101"/>
                  </a:lnTo>
                  <a:lnTo>
                    <a:pt x="28" y="144"/>
                  </a:lnTo>
                  <a:lnTo>
                    <a:pt x="18" y="186"/>
                  </a:lnTo>
                  <a:lnTo>
                    <a:pt x="8" y="228"/>
                  </a:lnTo>
                  <a:lnTo>
                    <a:pt x="0" y="263"/>
                  </a:lnTo>
                  <a:lnTo>
                    <a:pt x="2" y="264"/>
                  </a:lnTo>
                  <a:lnTo>
                    <a:pt x="7" y="267"/>
                  </a:lnTo>
                  <a:lnTo>
                    <a:pt x="15" y="271"/>
                  </a:lnTo>
                  <a:lnTo>
                    <a:pt x="27" y="276"/>
                  </a:lnTo>
                  <a:lnTo>
                    <a:pt x="42" y="283"/>
                  </a:lnTo>
                  <a:lnTo>
                    <a:pt x="59" y="291"/>
                  </a:lnTo>
                  <a:lnTo>
                    <a:pt x="81" y="297"/>
                  </a:lnTo>
                  <a:lnTo>
                    <a:pt x="105" y="304"/>
                  </a:lnTo>
                  <a:lnTo>
                    <a:pt x="131" y="312"/>
                  </a:lnTo>
                  <a:lnTo>
                    <a:pt x="161" y="317"/>
                  </a:lnTo>
                  <a:lnTo>
                    <a:pt x="193" y="323"/>
                  </a:lnTo>
                  <a:lnTo>
                    <a:pt x="229" y="325"/>
                  </a:lnTo>
                  <a:lnTo>
                    <a:pt x="266" y="328"/>
                  </a:lnTo>
                  <a:lnTo>
                    <a:pt x="308" y="327"/>
                  </a:lnTo>
                  <a:lnTo>
                    <a:pt x="351" y="324"/>
                  </a:lnTo>
                  <a:lnTo>
                    <a:pt x="396" y="319"/>
                  </a:lnTo>
                  <a:lnTo>
                    <a:pt x="446" y="34"/>
                  </a:lnTo>
                  <a:lnTo>
                    <a:pt x="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1012" name="Freeform 28"/>
            <p:cNvSpPr>
              <a:spLocks noChangeAspect="1"/>
            </p:cNvSpPr>
            <p:nvPr/>
          </p:nvSpPr>
          <p:spPr bwMode="auto">
            <a:xfrm>
              <a:off x="2632" y="2783"/>
              <a:ext cx="455" cy="177"/>
            </a:xfrm>
            <a:custGeom>
              <a:avLst/>
              <a:gdLst>
                <a:gd name="T0" fmla="*/ 335 w 327"/>
                <a:gd name="T1" fmla="*/ 0 h 127"/>
                <a:gd name="T2" fmla="*/ 294 w 327"/>
                <a:gd name="T3" fmla="*/ 56 h 127"/>
                <a:gd name="T4" fmla="*/ 211 w 327"/>
                <a:gd name="T5" fmla="*/ 336 h 127"/>
                <a:gd name="T6" fmla="*/ 109 w 327"/>
                <a:gd name="T7" fmla="*/ 694 h 127"/>
                <a:gd name="T8" fmla="*/ 56 w 327"/>
                <a:gd name="T9" fmla="*/ 1114 h 127"/>
                <a:gd name="T10" fmla="*/ 0 w 327"/>
                <a:gd name="T11" fmla="*/ 1553 h 127"/>
                <a:gd name="T12" fmla="*/ 78 w 327"/>
                <a:gd name="T13" fmla="*/ 1975 h 127"/>
                <a:gd name="T14" fmla="*/ 262 w 327"/>
                <a:gd name="T15" fmla="*/ 2339 h 127"/>
                <a:gd name="T16" fmla="*/ 639 w 327"/>
                <a:gd name="T17" fmla="*/ 2619 h 127"/>
                <a:gd name="T18" fmla="*/ 889 w 327"/>
                <a:gd name="T19" fmla="*/ 2739 h 127"/>
                <a:gd name="T20" fmla="*/ 1255 w 327"/>
                <a:gd name="T21" fmla="*/ 2807 h 127"/>
                <a:gd name="T22" fmla="*/ 1685 w 327"/>
                <a:gd name="T23" fmla="*/ 2882 h 127"/>
                <a:gd name="T24" fmla="*/ 2147 w 327"/>
                <a:gd name="T25" fmla="*/ 2991 h 127"/>
                <a:gd name="T26" fmla="*/ 2655 w 327"/>
                <a:gd name="T27" fmla="*/ 3075 h 127"/>
                <a:gd name="T28" fmla="*/ 3200 w 327"/>
                <a:gd name="T29" fmla="*/ 3114 h 127"/>
                <a:gd name="T30" fmla="*/ 3760 w 327"/>
                <a:gd name="T31" fmla="*/ 3218 h 127"/>
                <a:gd name="T32" fmla="*/ 4302 w 327"/>
                <a:gd name="T33" fmla="*/ 3222 h 127"/>
                <a:gd name="T34" fmla="*/ 4846 w 327"/>
                <a:gd name="T35" fmla="*/ 3316 h 127"/>
                <a:gd name="T36" fmla="*/ 5346 w 327"/>
                <a:gd name="T37" fmla="*/ 3364 h 127"/>
                <a:gd name="T38" fmla="*/ 5823 w 327"/>
                <a:gd name="T39" fmla="*/ 3391 h 127"/>
                <a:gd name="T40" fmla="*/ 6250 w 327"/>
                <a:gd name="T41" fmla="*/ 3430 h 127"/>
                <a:gd name="T42" fmla="*/ 6598 w 327"/>
                <a:gd name="T43" fmla="*/ 3459 h 127"/>
                <a:gd name="T44" fmla="*/ 6886 w 327"/>
                <a:gd name="T45" fmla="*/ 3514 h 127"/>
                <a:gd name="T46" fmla="*/ 7027 w 327"/>
                <a:gd name="T47" fmla="*/ 3514 h 127"/>
                <a:gd name="T48" fmla="*/ 7098 w 327"/>
                <a:gd name="T49" fmla="*/ 3514 h 127"/>
                <a:gd name="T50" fmla="*/ 7142 w 327"/>
                <a:gd name="T51" fmla="*/ 3514 h 127"/>
                <a:gd name="T52" fmla="*/ 7290 w 327"/>
                <a:gd name="T53" fmla="*/ 3514 h 127"/>
                <a:gd name="T54" fmla="*/ 7439 w 327"/>
                <a:gd name="T55" fmla="*/ 3514 h 127"/>
                <a:gd name="T56" fmla="*/ 7660 w 327"/>
                <a:gd name="T57" fmla="*/ 3430 h 127"/>
                <a:gd name="T58" fmla="*/ 7940 w 327"/>
                <a:gd name="T59" fmla="*/ 3364 h 127"/>
                <a:gd name="T60" fmla="*/ 8151 w 327"/>
                <a:gd name="T61" fmla="*/ 3218 h 127"/>
                <a:gd name="T62" fmla="*/ 8390 w 327"/>
                <a:gd name="T63" fmla="*/ 3016 h 127"/>
                <a:gd name="T64" fmla="*/ 8532 w 327"/>
                <a:gd name="T65" fmla="*/ 2739 h 127"/>
                <a:gd name="T66" fmla="*/ 8696 w 327"/>
                <a:gd name="T67" fmla="*/ 2024 h 127"/>
                <a:gd name="T68" fmla="*/ 8823 w 327"/>
                <a:gd name="T69" fmla="*/ 1417 h 127"/>
                <a:gd name="T70" fmla="*/ 8898 w 327"/>
                <a:gd name="T71" fmla="*/ 1005 h 127"/>
                <a:gd name="T72" fmla="*/ 8898 w 327"/>
                <a:gd name="T73" fmla="*/ 799 h 127"/>
                <a:gd name="T74" fmla="*/ 335 w 327"/>
                <a:gd name="T75" fmla="*/ 0 h 1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127"/>
                <a:gd name="T116" fmla="*/ 327 w 327"/>
                <a:gd name="T117" fmla="*/ 127 h 12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127">
                  <a:moveTo>
                    <a:pt x="12" y="0"/>
                  </a:moveTo>
                  <a:lnTo>
                    <a:pt x="11" y="2"/>
                  </a:lnTo>
                  <a:lnTo>
                    <a:pt x="8" y="12"/>
                  </a:lnTo>
                  <a:lnTo>
                    <a:pt x="4" y="25"/>
                  </a:lnTo>
                  <a:lnTo>
                    <a:pt x="2" y="40"/>
                  </a:lnTo>
                  <a:lnTo>
                    <a:pt x="0" y="56"/>
                  </a:lnTo>
                  <a:lnTo>
                    <a:pt x="3" y="72"/>
                  </a:lnTo>
                  <a:lnTo>
                    <a:pt x="10" y="85"/>
                  </a:lnTo>
                  <a:lnTo>
                    <a:pt x="23" y="95"/>
                  </a:lnTo>
                  <a:lnTo>
                    <a:pt x="32" y="99"/>
                  </a:lnTo>
                  <a:lnTo>
                    <a:pt x="46" y="101"/>
                  </a:lnTo>
                  <a:lnTo>
                    <a:pt x="62" y="104"/>
                  </a:lnTo>
                  <a:lnTo>
                    <a:pt x="79" y="108"/>
                  </a:lnTo>
                  <a:lnTo>
                    <a:pt x="98" y="111"/>
                  </a:lnTo>
                  <a:lnTo>
                    <a:pt x="118" y="113"/>
                  </a:lnTo>
                  <a:lnTo>
                    <a:pt x="138" y="116"/>
                  </a:lnTo>
                  <a:lnTo>
                    <a:pt x="158" y="117"/>
                  </a:lnTo>
                  <a:lnTo>
                    <a:pt x="178" y="120"/>
                  </a:lnTo>
                  <a:lnTo>
                    <a:pt x="197" y="121"/>
                  </a:lnTo>
                  <a:lnTo>
                    <a:pt x="214" y="123"/>
                  </a:lnTo>
                  <a:lnTo>
                    <a:pt x="230" y="124"/>
                  </a:lnTo>
                  <a:lnTo>
                    <a:pt x="242" y="125"/>
                  </a:lnTo>
                  <a:lnTo>
                    <a:pt x="253" y="127"/>
                  </a:lnTo>
                  <a:lnTo>
                    <a:pt x="258" y="127"/>
                  </a:lnTo>
                  <a:lnTo>
                    <a:pt x="261" y="127"/>
                  </a:lnTo>
                  <a:lnTo>
                    <a:pt x="262" y="127"/>
                  </a:lnTo>
                  <a:lnTo>
                    <a:pt x="268" y="127"/>
                  </a:lnTo>
                  <a:lnTo>
                    <a:pt x="274" y="127"/>
                  </a:lnTo>
                  <a:lnTo>
                    <a:pt x="282" y="124"/>
                  </a:lnTo>
                  <a:lnTo>
                    <a:pt x="292" y="121"/>
                  </a:lnTo>
                  <a:lnTo>
                    <a:pt x="300" y="116"/>
                  </a:lnTo>
                  <a:lnTo>
                    <a:pt x="308" y="109"/>
                  </a:lnTo>
                  <a:lnTo>
                    <a:pt x="313" y="99"/>
                  </a:lnTo>
                  <a:lnTo>
                    <a:pt x="320" y="73"/>
                  </a:lnTo>
                  <a:lnTo>
                    <a:pt x="324" y="52"/>
                  </a:lnTo>
                  <a:lnTo>
                    <a:pt x="327" y="36"/>
                  </a:lnTo>
                  <a:lnTo>
                    <a:pt x="327" y="29"/>
                  </a:lnTo>
                  <a:lnTo>
                    <a:pt x="12" y="0"/>
                  </a:lnTo>
                  <a:close/>
                </a:path>
              </a:pathLst>
            </a:custGeom>
            <a:solidFill>
              <a:srgbClr val="1C66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1013" name="Freeform 29"/>
            <p:cNvSpPr>
              <a:spLocks noChangeAspect="1"/>
            </p:cNvSpPr>
            <p:nvPr/>
          </p:nvSpPr>
          <p:spPr bwMode="auto">
            <a:xfrm>
              <a:off x="2586" y="2928"/>
              <a:ext cx="467" cy="201"/>
            </a:xfrm>
            <a:custGeom>
              <a:avLst/>
              <a:gdLst>
                <a:gd name="T0" fmla="*/ 696 w 335"/>
                <a:gd name="T1" fmla="*/ 0 h 144"/>
                <a:gd name="T2" fmla="*/ 696 w 335"/>
                <a:gd name="T3" fmla="*/ 1 h 144"/>
                <a:gd name="T4" fmla="*/ 770 w 335"/>
                <a:gd name="T5" fmla="*/ 109 h 144"/>
                <a:gd name="T6" fmla="*/ 857 w 335"/>
                <a:gd name="T7" fmla="*/ 205 h 144"/>
                <a:gd name="T8" fmla="*/ 970 w 335"/>
                <a:gd name="T9" fmla="*/ 349 h 144"/>
                <a:gd name="T10" fmla="*/ 1119 w 335"/>
                <a:gd name="T11" fmla="*/ 444 h 144"/>
                <a:gd name="T12" fmla="*/ 1306 w 335"/>
                <a:gd name="T13" fmla="*/ 576 h 144"/>
                <a:gd name="T14" fmla="*/ 1525 w 335"/>
                <a:gd name="T15" fmla="*/ 708 h 144"/>
                <a:gd name="T16" fmla="*/ 1814 w 335"/>
                <a:gd name="T17" fmla="*/ 777 h 144"/>
                <a:gd name="T18" fmla="*/ 2311 w 335"/>
                <a:gd name="T19" fmla="*/ 865 h 144"/>
                <a:gd name="T20" fmla="*/ 3032 w 335"/>
                <a:gd name="T21" fmla="*/ 988 h 144"/>
                <a:gd name="T22" fmla="*/ 3873 w 335"/>
                <a:gd name="T23" fmla="*/ 1085 h 144"/>
                <a:gd name="T24" fmla="*/ 4848 w 335"/>
                <a:gd name="T25" fmla="*/ 1207 h 144"/>
                <a:gd name="T26" fmla="*/ 5749 w 335"/>
                <a:gd name="T27" fmla="*/ 1325 h 144"/>
                <a:gd name="T28" fmla="*/ 6477 w 335"/>
                <a:gd name="T29" fmla="*/ 1422 h 144"/>
                <a:gd name="T30" fmla="*/ 7027 w 335"/>
                <a:gd name="T31" fmla="*/ 1461 h 144"/>
                <a:gd name="T32" fmla="*/ 7239 w 335"/>
                <a:gd name="T33" fmla="*/ 1488 h 144"/>
                <a:gd name="T34" fmla="*/ 7303 w 335"/>
                <a:gd name="T35" fmla="*/ 1488 h 144"/>
                <a:gd name="T36" fmla="*/ 7468 w 335"/>
                <a:gd name="T37" fmla="*/ 1537 h 144"/>
                <a:gd name="T38" fmla="*/ 7734 w 335"/>
                <a:gd name="T39" fmla="*/ 1537 h 144"/>
                <a:gd name="T40" fmla="*/ 8070 w 335"/>
                <a:gd name="T41" fmla="*/ 1566 h 144"/>
                <a:gd name="T42" fmla="*/ 8388 w 335"/>
                <a:gd name="T43" fmla="*/ 1537 h 144"/>
                <a:gd name="T44" fmla="*/ 8729 w 335"/>
                <a:gd name="T45" fmla="*/ 1488 h 144"/>
                <a:gd name="T46" fmla="*/ 9075 w 335"/>
                <a:gd name="T47" fmla="*/ 1379 h 144"/>
                <a:gd name="T48" fmla="*/ 9288 w 335"/>
                <a:gd name="T49" fmla="*/ 1230 h 144"/>
                <a:gd name="T50" fmla="*/ 8883 w 335"/>
                <a:gd name="T51" fmla="*/ 4017 h 144"/>
                <a:gd name="T52" fmla="*/ 8821 w 335"/>
                <a:gd name="T53" fmla="*/ 4017 h 144"/>
                <a:gd name="T54" fmla="*/ 8675 w 335"/>
                <a:gd name="T55" fmla="*/ 4017 h 144"/>
                <a:gd name="T56" fmla="*/ 8366 w 335"/>
                <a:gd name="T57" fmla="*/ 4047 h 144"/>
                <a:gd name="T58" fmla="*/ 8014 w 335"/>
                <a:gd name="T59" fmla="*/ 4047 h 144"/>
                <a:gd name="T60" fmla="*/ 7575 w 335"/>
                <a:gd name="T61" fmla="*/ 4047 h 144"/>
                <a:gd name="T62" fmla="*/ 7027 w 335"/>
                <a:gd name="T63" fmla="*/ 4047 h 144"/>
                <a:gd name="T64" fmla="*/ 6413 w 335"/>
                <a:gd name="T65" fmla="*/ 4017 h 144"/>
                <a:gd name="T66" fmla="*/ 5760 w 335"/>
                <a:gd name="T67" fmla="*/ 3973 h 144"/>
                <a:gd name="T68" fmla="*/ 5108 w 335"/>
                <a:gd name="T69" fmla="*/ 3922 h 144"/>
                <a:gd name="T70" fmla="*/ 4409 w 335"/>
                <a:gd name="T71" fmla="*/ 3815 h 144"/>
                <a:gd name="T72" fmla="*/ 3664 w 335"/>
                <a:gd name="T73" fmla="*/ 3759 h 144"/>
                <a:gd name="T74" fmla="*/ 2886 w 335"/>
                <a:gd name="T75" fmla="*/ 3603 h 144"/>
                <a:gd name="T76" fmla="*/ 2126 w 335"/>
                <a:gd name="T77" fmla="*/ 3460 h 144"/>
                <a:gd name="T78" fmla="*/ 1411 w 335"/>
                <a:gd name="T79" fmla="*/ 3238 h 144"/>
                <a:gd name="T80" fmla="*/ 696 w 335"/>
                <a:gd name="T81" fmla="*/ 2994 h 144"/>
                <a:gd name="T82" fmla="*/ 0 w 335"/>
                <a:gd name="T83" fmla="*/ 2693 h 144"/>
                <a:gd name="T84" fmla="*/ 56 w 335"/>
                <a:gd name="T85" fmla="*/ 2279 h 144"/>
                <a:gd name="T86" fmla="*/ 284 w 335"/>
                <a:gd name="T87" fmla="*/ 1379 h 144"/>
                <a:gd name="T88" fmla="*/ 499 w 335"/>
                <a:gd name="T89" fmla="*/ 469 h 144"/>
                <a:gd name="T90" fmla="*/ 696 w 335"/>
                <a:gd name="T91" fmla="*/ 0 h 1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5"/>
                <a:gd name="T139" fmla="*/ 0 h 144"/>
                <a:gd name="T140" fmla="*/ 335 w 335"/>
                <a:gd name="T141" fmla="*/ 144 h 1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5" h="144">
                  <a:moveTo>
                    <a:pt x="25" y="0"/>
                  </a:moveTo>
                  <a:lnTo>
                    <a:pt x="25" y="1"/>
                  </a:lnTo>
                  <a:lnTo>
                    <a:pt x="28" y="4"/>
                  </a:lnTo>
                  <a:lnTo>
                    <a:pt x="31" y="7"/>
                  </a:lnTo>
                  <a:lnTo>
                    <a:pt x="35" y="12"/>
                  </a:lnTo>
                  <a:lnTo>
                    <a:pt x="40" y="16"/>
                  </a:lnTo>
                  <a:lnTo>
                    <a:pt x="47" y="21"/>
                  </a:lnTo>
                  <a:lnTo>
                    <a:pt x="55" y="25"/>
                  </a:lnTo>
                  <a:lnTo>
                    <a:pt x="65" y="28"/>
                  </a:lnTo>
                  <a:lnTo>
                    <a:pt x="83" y="31"/>
                  </a:lnTo>
                  <a:lnTo>
                    <a:pt x="109" y="35"/>
                  </a:lnTo>
                  <a:lnTo>
                    <a:pt x="140" y="39"/>
                  </a:lnTo>
                  <a:lnTo>
                    <a:pt x="175" y="43"/>
                  </a:lnTo>
                  <a:lnTo>
                    <a:pt x="207" y="47"/>
                  </a:lnTo>
                  <a:lnTo>
                    <a:pt x="234" y="51"/>
                  </a:lnTo>
                  <a:lnTo>
                    <a:pt x="254" y="52"/>
                  </a:lnTo>
                  <a:lnTo>
                    <a:pt x="261" y="53"/>
                  </a:lnTo>
                  <a:lnTo>
                    <a:pt x="263" y="53"/>
                  </a:lnTo>
                  <a:lnTo>
                    <a:pt x="270" y="55"/>
                  </a:lnTo>
                  <a:lnTo>
                    <a:pt x="279" y="55"/>
                  </a:lnTo>
                  <a:lnTo>
                    <a:pt x="291" y="56"/>
                  </a:lnTo>
                  <a:lnTo>
                    <a:pt x="303" y="55"/>
                  </a:lnTo>
                  <a:lnTo>
                    <a:pt x="315" y="53"/>
                  </a:lnTo>
                  <a:lnTo>
                    <a:pt x="327" y="49"/>
                  </a:lnTo>
                  <a:lnTo>
                    <a:pt x="335" y="44"/>
                  </a:lnTo>
                  <a:lnTo>
                    <a:pt x="321" y="143"/>
                  </a:lnTo>
                  <a:lnTo>
                    <a:pt x="318" y="143"/>
                  </a:lnTo>
                  <a:lnTo>
                    <a:pt x="313" y="143"/>
                  </a:lnTo>
                  <a:lnTo>
                    <a:pt x="302" y="144"/>
                  </a:lnTo>
                  <a:lnTo>
                    <a:pt x="289" y="144"/>
                  </a:lnTo>
                  <a:lnTo>
                    <a:pt x="273" y="144"/>
                  </a:lnTo>
                  <a:lnTo>
                    <a:pt x="254" y="144"/>
                  </a:lnTo>
                  <a:lnTo>
                    <a:pt x="232" y="143"/>
                  </a:lnTo>
                  <a:lnTo>
                    <a:pt x="208" y="142"/>
                  </a:lnTo>
                  <a:lnTo>
                    <a:pt x="184" y="140"/>
                  </a:lnTo>
                  <a:lnTo>
                    <a:pt x="159" y="136"/>
                  </a:lnTo>
                  <a:lnTo>
                    <a:pt x="132" y="134"/>
                  </a:lnTo>
                  <a:lnTo>
                    <a:pt x="104" y="128"/>
                  </a:lnTo>
                  <a:lnTo>
                    <a:pt x="77" y="123"/>
                  </a:lnTo>
                  <a:lnTo>
                    <a:pt x="51" y="115"/>
                  </a:lnTo>
                  <a:lnTo>
                    <a:pt x="25" y="107"/>
                  </a:lnTo>
                  <a:lnTo>
                    <a:pt x="0" y="96"/>
                  </a:lnTo>
                  <a:lnTo>
                    <a:pt x="2" y="81"/>
                  </a:lnTo>
                  <a:lnTo>
                    <a:pt x="10" y="49"/>
                  </a:lnTo>
                  <a:lnTo>
                    <a:pt x="18" y="17"/>
                  </a:lnTo>
                  <a:lnTo>
                    <a:pt x="25" y="0"/>
                  </a:lnTo>
                  <a:close/>
                </a:path>
              </a:pathLst>
            </a:custGeom>
            <a:solidFill>
              <a:srgbClr val="1C66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1014" name="Freeform 30"/>
            <p:cNvSpPr>
              <a:spLocks noChangeAspect="1"/>
            </p:cNvSpPr>
            <p:nvPr/>
          </p:nvSpPr>
          <p:spPr bwMode="auto">
            <a:xfrm>
              <a:off x="2772" y="2829"/>
              <a:ext cx="131" cy="134"/>
            </a:xfrm>
            <a:custGeom>
              <a:avLst/>
              <a:gdLst>
                <a:gd name="T0" fmla="*/ 2605 w 94"/>
                <a:gd name="T1" fmla="*/ 1353 h 96"/>
                <a:gd name="T2" fmla="*/ 2570 w 94"/>
                <a:gd name="T3" fmla="*/ 1633 h 96"/>
                <a:gd name="T4" fmla="*/ 2471 w 94"/>
                <a:gd name="T5" fmla="*/ 1889 h 96"/>
                <a:gd name="T6" fmla="*/ 2379 w 94"/>
                <a:gd name="T7" fmla="*/ 2113 h 96"/>
                <a:gd name="T8" fmla="*/ 2234 w 94"/>
                <a:gd name="T9" fmla="*/ 2293 h 96"/>
                <a:gd name="T10" fmla="*/ 2024 w 94"/>
                <a:gd name="T11" fmla="*/ 2479 h 96"/>
                <a:gd name="T12" fmla="*/ 1808 w 94"/>
                <a:gd name="T13" fmla="*/ 2581 h 96"/>
                <a:gd name="T14" fmla="*/ 1552 w 94"/>
                <a:gd name="T15" fmla="*/ 2687 h 96"/>
                <a:gd name="T16" fmla="*/ 1267 w 94"/>
                <a:gd name="T17" fmla="*/ 2693 h 96"/>
                <a:gd name="T18" fmla="*/ 1017 w 94"/>
                <a:gd name="T19" fmla="*/ 2687 h 96"/>
                <a:gd name="T20" fmla="*/ 799 w 94"/>
                <a:gd name="T21" fmla="*/ 2581 h 96"/>
                <a:gd name="T22" fmla="*/ 573 w 94"/>
                <a:gd name="T23" fmla="*/ 2479 h 96"/>
                <a:gd name="T24" fmla="*/ 357 w 94"/>
                <a:gd name="T25" fmla="*/ 2293 h 96"/>
                <a:gd name="T26" fmla="*/ 212 w 94"/>
                <a:gd name="T27" fmla="*/ 2113 h 96"/>
                <a:gd name="T28" fmla="*/ 109 w 94"/>
                <a:gd name="T29" fmla="*/ 1889 h 96"/>
                <a:gd name="T30" fmla="*/ 1 w 94"/>
                <a:gd name="T31" fmla="*/ 1633 h 96"/>
                <a:gd name="T32" fmla="*/ 0 w 94"/>
                <a:gd name="T33" fmla="*/ 1353 h 96"/>
                <a:gd name="T34" fmla="*/ 1 w 94"/>
                <a:gd name="T35" fmla="*/ 1085 h 96"/>
                <a:gd name="T36" fmla="*/ 109 w 94"/>
                <a:gd name="T37" fmla="*/ 804 h 96"/>
                <a:gd name="T38" fmla="*/ 212 w 94"/>
                <a:gd name="T39" fmla="*/ 576 h 96"/>
                <a:gd name="T40" fmla="*/ 357 w 94"/>
                <a:gd name="T41" fmla="*/ 363 h 96"/>
                <a:gd name="T42" fmla="*/ 573 w 94"/>
                <a:gd name="T43" fmla="*/ 212 h 96"/>
                <a:gd name="T44" fmla="*/ 799 w 94"/>
                <a:gd name="T45" fmla="*/ 109 h 96"/>
                <a:gd name="T46" fmla="*/ 1017 w 94"/>
                <a:gd name="T47" fmla="*/ 1 h 96"/>
                <a:gd name="T48" fmla="*/ 1267 w 94"/>
                <a:gd name="T49" fmla="*/ 0 h 96"/>
                <a:gd name="T50" fmla="*/ 1552 w 94"/>
                <a:gd name="T51" fmla="*/ 1 h 96"/>
                <a:gd name="T52" fmla="*/ 1808 w 94"/>
                <a:gd name="T53" fmla="*/ 109 h 96"/>
                <a:gd name="T54" fmla="*/ 2024 w 94"/>
                <a:gd name="T55" fmla="*/ 212 h 96"/>
                <a:gd name="T56" fmla="*/ 2234 w 94"/>
                <a:gd name="T57" fmla="*/ 363 h 96"/>
                <a:gd name="T58" fmla="*/ 2379 w 94"/>
                <a:gd name="T59" fmla="*/ 576 h 96"/>
                <a:gd name="T60" fmla="*/ 2471 w 94"/>
                <a:gd name="T61" fmla="*/ 804 h 96"/>
                <a:gd name="T62" fmla="*/ 2570 w 94"/>
                <a:gd name="T63" fmla="*/ 1085 h 96"/>
                <a:gd name="T64" fmla="*/ 2605 w 94"/>
                <a:gd name="T65" fmla="*/ 1353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4"/>
                <a:gd name="T100" fmla="*/ 0 h 96"/>
                <a:gd name="T101" fmla="*/ 94 w 94"/>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4" h="96">
                  <a:moveTo>
                    <a:pt x="94" y="48"/>
                  </a:moveTo>
                  <a:lnTo>
                    <a:pt x="93" y="58"/>
                  </a:lnTo>
                  <a:lnTo>
                    <a:pt x="90" y="67"/>
                  </a:lnTo>
                  <a:lnTo>
                    <a:pt x="86" y="75"/>
                  </a:lnTo>
                  <a:lnTo>
                    <a:pt x="81" y="82"/>
                  </a:lnTo>
                  <a:lnTo>
                    <a:pt x="73" y="88"/>
                  </a:lnTo>
                  <a:lnTo>
                    <a:pt x="65" y="92"/>
                  </a:lnTo>
                  <a:lnTo>
                    <a:pt x="56" y="95"/>
                  </a:lnTo>
                  <a:lnTo>
                    <a:pt x="46" y="96"/>
                  </a:lnTo>
                  <a:lnTo>
                    <a:pt x="37" y="95"/>
                  </a:lnTo>
                  <a:lnTo>
                    <a:pt x="29" y="92"/>
                  </a:lnTo>
                  <a:lnTo>
                    <a:pt x="21" y="88"/>
                  </a:lnTo>
                  <a:lnTo>
                    <a:pt x="13" y="82"/>
                  </a:lnTo>
                  <a:lnTo>
                    <a:pt x="8" y="75"/>
                  </a:lnTo>
                  <a:lnTo>
                    <a:pt x="4" y="67"/>
                  </a:lnTo>
                  <a:lnTo>
                    <a:pt x="1" y="58"/>
                  </a:lnTo>
                  <a:lnTo>
                    <a:pt x="0" y="48"/>
                  </a:lnTo>
                  <a:lnTo>
                    <a:pt x="1" y="39"/>
                  </a:lnTo>
                  <a:lnTo>
                    <a:pt x="4" y="29"/>
                  </a:lnTo>
                  <a:lnTo>
                    <a:pt x="8" y="21"/>
                  </a:lnTo>
                  <a:lnTo>
                    <a:pt x="13" y="13"/>
                  </a:lnTo>
                  <a:lnTo>
                    <a:pt x="21" y="8"/>
                  </a:lnTo>
                  <a:lnTo>
                    <a:pt x="29" y="4"/>
                  </a:lnTo>
                  <a:lnTo>
                    <a:pt x="37" y="1"/>
                  </a:lnTo>
                  <a:lnTo>
                    <a:pt x="46" y="0"/>
                  </a:lnTo>
                  <a:lnTo>
                    <a:pt x="56" y="1"/>
                  </a:lnTo>
                  <a:lnTo>
                    <a:pt x="65" y="4"/>
                  </a:lnTo>
                  <a:lnTo>
                    <a:pt x="73" y="8"/>
                  </a:lnTo>
                  <a:lnTo>
                    <a:pt x="81" y="13"/>
                  </a:lnTo>
                  <a:lnTo>
                    <a:pt x="86" y="21"/>
                  </a:lnTo>
                  <a:lnTo>
                    <a:pt x="90" y="29"/>
                  </a:lnTo>
                  <a:lnTo>
                    <a:pt x="93" y="39"/>
                  </a:lnTo>
                  <a:lnTo>
                    <a:pt x="94"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1015" name="Freeform 31"/>
            <p:cNvSpPr>
              <a:spLocks noChangeAspect="1"/>
            </p:cNvSpPr>
            <p:nvPr/>
          </p:nvSpPr>
          <p:spPr bwMode="auto">
            <a:xfrm>
              <a:off x="2806" y="2861"/>
              <a:ext cx="68" cy="71"/>
            </a:xfrm>
            <a:custGeom>
              <a:avLst/>
              <a:gdLst>
                <a:gd name="T0" fmla="*/ 1288 w 49"/>
                <a:gd name="T1" fmla="*/ 691 h 51"/>
                <a:gd name="T2" fmla="*/ 1232 w 49"/>
                <a:gd name="T3" fmla="*/ 984 h 51"/>
                <a:gd name="T4" fmla="*/ 1089 w 49"/>
                <a:gd name="T5" fmla="*/ 1190 h 51"/>
                <a:gd name="T6" fmla="*/ 888 w 49"/>
                <a:gd name="T7" fmla="*/ 1339 h 51"/>
                <a:gd name="T8" fmla="*/ 640 w 49"/>
                <a:gd name="T9" fmla="*/ 1398 h 51"/>
                <a:gd name="T10" fmla="*/ 357 w 49"/>
                <a:gd name="T11" fmla="*/ 1339 h 51"/>
                <a:gd name="T12" fmla="*/ 150 w 49"/>
                <a:gd name="T13" fmla="*/ 1190 h 51"/>
                <a:gd name="T14" fmla="*/ 1 w 49"/>
                <a:gd name="T15" fmla="*/ 984 h 51"/>
                <a:gd name="T16" fmla="*/ 0 w 49"/>
                <a:gd name="T17" fmla="*/ 691 h 51"/>
                <a:gd name="T18" fmla="*/ 1 w 49"/>
                <a:gd name="T19" fmla="*/ 440 h 51"/>
                <a:gd name="T20" fmla="*/ 150 w 49"/>
                <a:gd name="T21" fmla="*/ 212 h 51"/>
                <a:gd name="T22" fmla="*/ 357 w 49"/>
                <a:gd name="T23" fmla="*/ 56 h 51"/>
                <a:gd name="T24" fmla="*/ 640 w 49"/>
                <a:gd name="T25" fmla="*/ 0 h 51"/>
                <a:gd name="T26" fmla="*/ 888 w 49"/>
                <a:gd name="T27" fmla="*/ 56 h 51"/>
                <a:gd name="T28" fmla="*/ 1089 w 49"/>
                <a:gd name="T29" fmla="*/ 212 h 51"/>
                <a:gd name="T30" fmla="*/ 1232 w 49"/>
                <a:gd name="T31" fmla="*/ 440 h 51"/>
                <a:gd name="T32" fmla="*/ 1288 w 49"/>
                <a:gd name="T33" fmla="*/ 691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51"/>
                <a:gd name="T53" fmla="*/ 49 w 49"/>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51">
                  <a:moveTo>
                    <a:pt x="49" y="25"/>
                  </a:moveTo>
                  <a:lnTo>
                    <a:pt x="46" y="36"/>
                  </a:lnTo>
                  <a:lnTo>
                    <a:pt x="41" y="44"/>
                  </a:lnTo>
                  <a:lnTo>
                    <a:pt x="33" y="49"/>
                  </a:lnTo>
                  <a:lnTo>
                    <a:pt x="24" y="51"/>
                  </a:lnTo>
                  <a:lnTo>
                    <a:pt x="14" y="49"/>
                  </a:lnTo>
                  <a:lnTo>
                    <a:pt x="6" y="44"/>
                  </a:lnTo>
                  <a:lnTo>
                    <a:pt x="1" y="36"/>
                  </a:lnTo>
                  <a:lnTo>
                    <a:pt x="0" y="25"/>
                  </a:lnTo>
                  <a:lnTo>
                    <a:pt x="1" y="16"/>
                  </a:lnTo>
                  <a:lnTo>
                    <a:pt x="6" y="8"/>
                  </a:lnTo>
                  <a:lnTo>
                    <a:pt x="14" y="2"/>
                  </a:lnTo>
                  <a:lnTo>
                    <a:pt x="24" y="0"/>
                  </a:lnTo>
                  <a:lnTo>
                    <a:pt x="33" y="2"/>
                  </a:lnTo>
                  <a:lnTo>
                    <a:pt x="41" y="8"/>
                  </a:lnTo>
                  <a:lnTo>
                    <a:pt x="46" y="16"/>
                  </a:lnTo>
                  <a:lnTo>
                    <a:pt x="49" y="25"/>
                  </a:lnTo>
                  <a:close/>
                </a:path>
              </a:pathLst>
            </a:custGeom>
            <a:solidFill>
              <a:srgbClr val="E5A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1016" name="Freeform 32"/>
            <p:cNvSpPr>
              <a:spLocks noChangeAspect="1"/>
            </p:cNvSpPr>
            <p:nvPr/>
          </p:nvSpPr>
          <p:spPr bwMode="auto">
            <a:xfrm>
              <a:off x="1625" y="1940"/>
              <a:ext cx="265" cy="302"/>
            </a:xfrm>
            <a:custGeom>
              <a:avLst/>
              <a:gdLst>
                <a:gd name="T0" fmla="*/ 0 w 190"/>
                <a:gd name="T1" fmla="*/ 1054 h 217"/>
                <a:gd name="T2" fmla="*/ 0 w 190"/>
                <a:gd name="T3" fmla="*/ 1054 h 217"/>
                <a:gd name="T4" fmla="*/ 204 w 190"/>
                <a:gd name="T5" fmla="*/ 1108 h 217"/>
                <a:gd name="T6" fmla="*/ 554 w 190"/>
                <a:gd name="T7" fmla="*/ 1190 h 217"/>
                <a:gd name="T8" fmla="*/ 1120 w 190"/>
                <a:gd name="T9" fmla="*/ 1403 h 217"/>
                <a:gd name="T10" fmla="*/ 1766 w 190"/>
                <a:gd name="T11" fmla="*/ 1823 h 217"/>
                <a:gd name="T12" fmla="*/ 2463 w 190"/>
                <a:gd name="T13" fmla="*/ 2451 h 217"/>
                <a:gd name="T14" fmla="*/ 3119 w 190"/>
                <a:gd name="T15" fmla="*/ 3336 h 217"/>
                <a:gd name="T16" fmla="*/ 3746 w 190"/>
                <a:gd name="T17" fmla="*/ 4451 h 217"/>
                <a:gd name="T18" fmla="*/ 4248 w 190"/>
                <a:gd name="T19" fmla="*/ 5918 h 217"/>
                <a:gd name="T20" fmla="*/ 5299 w 190"/>
                <a:gd name="T21" fmla="*/ 5700 h 217"/>
                <a:gd name="T22" fmla="*/ 4737 w 190"/>
                <a:gd name="T23" fmla="*/ 3984 h 217"/>
                <a:gd name="T24" fmla="*/ 3986 w 190"/>
                <a:gd name="T25" fmla="*/ 2655 h 217"/>
                <a:gd name="T26" fmla="*/ 3183 w 190"/>
                <a:gd name="T27" fmla="*/ 1651 h 217"/>
                <a:gd name="T28" fmla="*/ 2317 w 190"/>
                <a:gd name="T29" fmla="*/ 909 h 217"/>
                <a:gd name="T30" fmla="*/ 1504 w 190"/>
                <a:gd name="T31" fmla="*/ 440 h 217"/>
                <a:gd name="T32" fmla="*/ 803 w 190"/>
                <a:gd name="T33" fmla="*/ 188 h 217"/>
                <a:gd name="T34" fmla="*/ 336 w 190"/>
                <a:gd name="T35" fmla="*/ 1 h 217"/>
                <a:gd name="T36" fmla="*/ 109 w 190"/>
                <a:gd name="T37" fmla="*/ 0 h 217"/>
                <a:gd name="T38" fmla="*/ 0 w 190"/>
                <a:gd name="T39" fmla="*/ 1054 h 2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0"/>
                <a:gd name="T61" fmla="*/ 0 h 217"/>
                <a:gd name="T62" fmla="*/ 190 w 190"/>
                <a:gd name="T63" fmla="*/ 217 h 2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0" h="217">
                  <a:moveTo>
                    <a:pt x="0" y="39"/>
                  </a:moveTo>
                  <a:lnTo>
                    <a:pt x="0" y="39"/>
                  </a:lnTo>
                  <a:lnTo>
                    <a:pt x="7" y="40"/>
                  </a:lnTo>
                  <a:lnTo>
                    <a:pt x="20" y="44"/>
                  </a:lnTo>
                  <a:lnTo>
                    <a:pt x="40" y="52"/>
                  </a:lnTo>
                  <a:lnTo>
                    <a:pt x="63" y="67"/>
                  </a:lnTo>
                  <a:lnTo>
                    <a:pt x="88" y="90"/>
                  </a:lnTo>
                  <a:lnTo>
                    <a:pt x="112" y="122"/>
                  </a:lnTo>
                  <a:lnTo>
                    <a:pt x="135" y="163"/>
                  </a:lnTo>
                  <a:lnTo>
                    <a:pt x="153" y="217"/>
                  </a:lnTo>
                  <a:lnTo>
                    <a:pt x="190" y="209"/>
                  </a:lnTo>
                  <a:lnTo>
                    <a:pt x="170" y="146"/>
                  </a:lnTo>
                  <a:lnTo>
                    <a:pt x="143" y="98"/>
                  </a:lnTo>
                  <a:lnTo>
                    <a:pt x="114" y="60"/>
                  </a:lnTo>
                  <a:lnTo>
                    <a:pt x="83" y="34"/>
                  </a:lnTo>
                  <a:lnTo>
                    <a:pt x="54" y="16"/>
                  </a:lnTo>
                  <a:lnTo>
                    <a:pt x="29" y="7"/>
                  </a:lnTo>
                  <a:lnTo>
                    <a:pt x="12" y="1"/>
                  </a:lnTo>
                  <a:lnTo>
                    <a:pt x="4" y="0"/>
                  </a:lnTo>
                  <a:lnTo>
                    <a:pt x="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1017" name="Freeform 33"/>
            <p:cNvSpPr>
              <a:spLocks noChangeAspect="1"/>
            </p:cNvSpPr>
            <p:nvPr/>
          </p:nvSpPr>
          <p:spPr bwMode="auto">
            <a:xfrm>
              <a:off x="1793" y="2464"/>
              <a:ext cx="125" cy="354"/>
            </a:xfrm>
            <a:custGeom>
              <a:avLst/>
              <a:gdLst>
                <a:gd name="T0" fmla="*/ 1379 w 90"/>
                <a:gd name="T1" fmla="*/ 1 h 254"/>
                <a:gd name="T2" fmla="*/ 1379 w 90"/>
                <a:gd name="T3" fmla="*/ 1 h 254"/>
                <a:gd name="T4" fmla="*/ 1379 w 90"/>
                <a:gd name="T5" fmla="*/ 212 h 254"/>
                <a:gd name="T6" fmla="*/ 1379 w 90"/>
                <a:gd name="T7" fmla="*/ 694 h 254"/>
                <a:gd name="T8" fmla="*/ 1329 w 90"/>
                <a:gd name="T9" fmla="*/ 1410 h 254"/>
                <a:gd name="T10" fmla="*/ 1251 w 90"/>
                <a:gd name="T11" fmla="*/ 2309 h 254"/>
                <a:gd name="T12" fmla="*/ 1101 w 90"/>
                <a:gd name="T13" fmla="*/ 3289 h 254"/>
                <a:gd name="T14" fmla="*/ 889 w 90"/>
                <a:gd name="T15" fmla="*/ 4378 h 254"/>
                <a:gd name="T16" fmla="*/ 496 w 90"/>
                <a:gd name="T17" fmla="*/ 5417 h 254"/>
                <a:gd name="T18" fmla="*/ 0 w 90"/>
                <a:gd name="T19" fmla="*/ 6463 h 254"/>
                <a:gd name="T20" fmla="*/ 901 w 90"/>
                <a:gd name="T21" fmla="*/ 7014 h 254"/>
                <a:gd name="T22" fmla="*/ 1435 w 90"/>
                <a:gd name="T23" fmla="*/ 5893 h 254"/>
                <a:gd name="T24" fmla="*/ 1846 w 90"/>
                <a:gd name="T25" fmla="*/ 4726 h 254"/>
                <a:gd name="T26" fmla="*/ 2124 w 90"/>
                <a:gd name="T27" fmla="*/ 3536 h 254"/>
                <a:gd name="T28" fmla="*/ 2275 w 90"/>
                <a:gd name="T29" fmla="*/ 2482 h 254"/>
                <a:gd name="T30" fmla="*/ 2382 w 90"/>
                <a:gd name="T31" fmla="*/ 1525 h 254"/>
                <a:gd name="T32" fmla="*/ 2414 w 90"/>
                <a:gd name="T33" fmla="*/ 758 h 254"/>
                <a:gd name="T34" fmla="*/ 2414 w 90"/>
                <a:gd name="T35" fmla="*/ 212 h 254"/>
                <a:gd name="T36" fmla="*/ 2414 w 90"/>
                <a:gd name="T37" fmla="*/ 0 h 254"/>
                <a:gd name="T38" fmla="*/ 1379 w 90"/>
                <a:gd name="T39" fmla="*/ 1 h 2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254"/>
                <a:gd name="T62" fmla="*/ 90 w 90"/>
                <a:gd name="T63" fmla="*/ 254 h 2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254">
                  <a:moveTo>
                    <a:pt x="51" y="1"/>
                  </a:moveTo>
                  <a:lnTo>
                    <a:pt x="51" y="1"/>
                  </a:lnTo>
                  <a:lnTo>
                    <a:pt x="51" y="8"/>
                  </a:lnTo>
                  <a:lnTo>
                    <a:pt x="51" y="25"/>
                  </a:lnTo>
                  <a:lnTo>
                    <a:pt x="50" y="51"/>
                  </a:lnTo>
                  <a:lnTo>
                    <a:pt x="47" y="83"/>
                  </a:lnTo>
                  <a:lnTo>
                    <a:pt x="41" y="119"/>
                  </a:lnTo>
                  <a:lnTo>
                    <a:pt x="33" y="158"/>
                  </a:lnTo>
                  <a:lnTo>
                    <a:pt x="19" y="196"/>
                  </a:lnTo>
                  <a:lnTo>
                    <a:pt x="0" y="234"/>
                  </a:lnTo>
                  <a:lnTo>
                    <a:pt x="34" y="254"/>
                  </a:lnTo>
                  <a:lnTo>
                    <a:pt x="54" y="213"/>
                  </a:lnTo>
                  <a:lnTo>
                    <a:pt x="69" y="171"/>
                  </a:lnTo>
                  <a:lnTo>
                    <a:pt x="79" y="128"/>
                  </a:lnTo>
                  <a:lnTo>
                    <a:pt x="85" y="90"/>
                  </a:lnTo>
                  <a:lnTo>
                    <a:pt x="89" y="55"/>
                  </a:lnTo>
                  <a:lnTo>
                    <a:pt x="90" y="27"/>
                  </a:lnTo>
                  <a:lnTo>
                    <a:pt x="90" y="8"/>
                  </a:lnTo>
                  <a:lnTo>
                    <a:pt x="90" y="0"/>
                  </a:lnTo>
                  <a:lnTo>
                    <a:pt x="5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1018" name="Freeform 34"/>
            <p:cNvSpPr>
              <a:spLocks noChangeAspect="1"/>
            </p:cNvSpPr>
            <p:nvPr/>
          </p:nvSpPr>
          <p:spPr bwMode="auto">
            <a:xfrm>
              <a:off x="1515" y="1455"/>
              <a:ext cx="191" cy="330"/>
            </a:xfrm>
            <a:custGeom>
              <a:avLst/>
              <a:gdLst>
                <a:gd name="T0" fmla="*/ 2176 w 137"/>
                <a:gd name="T1" fmla="*/ 6486 h 237"/>
                <a:gd name="T2" fmla="*/ 1981 w 137"/>
                <a:gd name="T3" fmla="*/ 6370 h 237"/>
                <a:gd name="T4" fmla="*/ 1631 w 137"/>
                <a:gd name="T5" fmla="*/ 6054 h 237"/>
                <a:gd name="T6" fmla="*/ 1170 w 137"/>
                <a:gd name="T7" fmla="*/ 5518 h 237"/>
                <a:gd name="T8" fmla="*/ 652 w 137"/>
                <a:gd name="T9" fmla="*/ 4855 h 237"/>
                <a:gd name="T10" fmla="*/ 212 w 137"/>
                <a:gd name="T11" fmla="*/ 4063 h 237"/>
                <a:gd name="T12" fmla="*/ 0 w 137"/>
                <a:gd name="T13" fmla="*/ 3097 h 237"/>
                <a:gd name="T14" fmla="*/ 1 w 137"/>
                <a:gd name="T15" fmla="*/ 2044 h 237"/>
                <a:gd name="T16" fmla="*/ 441 w 137"/>
                <a:gd name="T17" fmla="*/ 962 h 237"/>
                <a:gd name="T18" fmla="*/ 1170 w 137"/>
                <a:gd name="T19" fmla="*/ 152 h 237"/>
                <a:gd name="T20" fmla="*/ 1967 w 137"/>
                <a:gd name="T21" fmla="*/ 0 h 237"/>
                <a:gd name="T22" fmla="*/ 2742 w 137"/>
                <a:gd name="T23" fmla="*/ 336 h 237"/>
                <a:gd name="T24" fmla="*/ 3396 w 137"/>
                <a:gd name="T25" fmla="*/ 1117 h 237"/>
                <a:gd name="T26" fmla="*/ 3796 w 137"/>
                <a:gd name="T27" fmla="*/ 2224 h 237"/>
                <a:gd name="T28" fmla="*/ 3796 w 137"/>
                <a:gd name="T29" fmla="*/ 3563 h 237"/>
                <a:gd name="T30" fmla="*/ 3290 w 137"/>
                <a:gd name="T31" fmla="*/ 4974 h 237"/>
                <a:gd name="T32" fmla="*/ 2176 w 137"/>
                <a:gd name="T33" fmla="*/ 6486 h 2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
                <a:gd name="T52" fmla="*/ 0 h 237"/>
                <a:gd name="T53" fmla="*/ 137 w 137"/>
                <a:gd name="T54" fmla="*/ 237 h 2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 h="237">
                  <a:moveTo>
                    <a:pt x="78" y="237"/>
                  </a:moveTo>
                  <a:lnTo>
                    <a:pt x="72" y="233"/>
                  </a:lnTo>
                  <a:lnTo>
                    <a:pt x="59" y="221"/>
                  </a:lnTo>
                  <a:lnTo>
                    <a:pt x="42" y="202"/>
                  </a:lnTo>
                  <a:lnTo>
                    <a:pt x="24" y="177"/>
                  </a:lnTo>
                  <a:lnTo>
                    <a:pt x="8" y="148"/>
                  </a:lnTo>
                  <a:lnTo>
                    <a:pt x="0" y="113"/>
                  </a:lnTo>
                  <a:lnTo>
                    <a:pt x="1" y="75"/>
                  </a:lnTo>
                  <a:lnTo>
                    <a:pt x="16" y="35"/>
                  </a:lnTo>
                  <a:lnTo>
                    <a:pt x="42" y="6"/>
                  </a:lnTo>
                  <a:lnTo>
                    <a:pt x="71" y="0"/>
                  </a:lnTo>
                  <a:lnTo>
                    <a:pt x="99" y="12"/>
                  </a:lnTo>
                  <a:lnTo>
                    <a:pt x="123" y="41"/>
                  </a:lnTo>
                  <a:lnTo>
                    <a:pt x="137" y="81"/>
                  </a:lnTo>
                  <a:lnTo>
                    <a:pt x="137" y="130"/>
                  </a:lnTo>
                  <a:lnTo>
                    <a:pt x="118" y="182"/>
                  </a:lnTo>
                  <a:lnTo>
                    <a:pt x="78"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1019" name="Freeform 35"/>
            <p:cNvSpPr>
              <a:spLocks noChangeAspect="1"/>
            </p:cNvSpPr>
            <p:nvPr/>
          </p:nvSpPr>
          <p:spPr bwMode="auto">
            <a:xfrm>
              <a:off x="1559" y="1519"/>
              <a:ext cx="110" cy="192"/>
            </a:xfrm>
            <a:custGeom>
              <a:avLst/>
              <a:gdLst>
                <a:gd name="T0" fmla="*/ 1245 w 79"/>
                <a:gd name="T1" fmla="*/ 3744 h 138"/>
                <a:gd name="T2" fmla="*/ 1189 w 79"/>
                <a:gd name="T3" fmla="*/ 3687 h 138"/>
                <a:gd name="T4" fmla="*/ 962 w 79"/>
                <a:gd name="T5" fmla="*/ 3482 h 138"/>
                <a:gd name="T6" fmla="*/ 691 w 79"/>
                <a:gd name="T7" fmla="*/ 3200 h 138"/>
                <a:gd name="T8" fmla="*/ 411 w 79"/>
                <a:gd name="T9" fmla="*/ 2795 h 138"/>
                <a:gd name="T10" fmla="*/ 135 w 79"/>
                <a:gd name="T11" fmla="*/ 2300 h 138"/>
                <a:gd name="T12" fmla="*/ 0 w 79"/>
                <a:gd name="T13" fmla="*/ 1760 h 138"/>
                <a:gd name="T14" fmla="*/ 1 w 79"/>
                <a:gd name="T15" fmla="*/ 1188 h 138"/>
                <a:gd name="T16" fmla="*/ 256 w 79"/>
                <a:gd name="T17" fmla="*/ 544 h 138"/>
                <a:gd name="T18" fmla="*/ 652 w 79"/>
                <a:gd name="T19" fmla="*/ 109 h 138"/>
                <a:gd name="T20" fmla="*/ 1117 w 79"/>
                <a:gd name="T21" fmla="*/ 0 h 138"/>
                <a:gd name="T22" fmla="*/ 1555 w 79"/>
                <a:gd name="T23" fmla="*/ 211 h 138"/>
                <a:gd name="T24" fmla="*/ 1947 w 79"/>
                <a:gd name="T25" fmla="*/ 648 h 138"/>
                <a:gd name="T26" fmla="*/ 2165 w 79"/>
                <a:gd name="T27" fmla="*/ 1295 h 138"/>
                <a:gd name="T28" fmla="*/ 2165 w 79"/>
                <a:gd name="T29" fmla="*/ 2038 h 138"/>
                <a:gd name="T30" fmla="*/ 1864 w 79"/>
                <a:gd name="T31" fmla="*/ 2879 h 138"/>
                <a:gd name="T32" fmla="*/ 1245 w 79"/>
                <a:gd name="T33" fmla="*/ 3744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138"/>
                <a:gd name="T53" fmla="*/ 79 w 79"/>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138">
                  <a:moveTo>
                    <a:pt x="45" y="138"/>
                  </a:moveTo>
                  <a:lnTo>
                    <a:pt x="43" y="135"/>
                  </a:lnTo>
                  <a:lnTo>
                    <a:pt x="35" y="128"/>
                  </a:lnTo>
                  <a:lnTo>
                    <a:pt x="25" y="118"/>
                  </a:lnTo>
                  <a:lnTo>
                    <a:pt x="15" y="103"/>
                  </a:lnTo>
                  <a:lnTo>
                    <a:pt x="5" y="85"/>
                  </a:lnTo>
                  <a:lnTo>
                    <a:pt x="0" y="65"/>
                  </a:lnTo>
                  <a:lnTo>
                    <a:pt x="1" y="44"/>
                  </a:lnTo>
                  <a:lnTo>
                    <a:pt x="9" y="20"/>
                  </a:lnTo>
                  <a:lnTo>
                    <a:pt x="24" y="4"/>
                  </a:lnTo>
                  <a:lnTo>
                    <a:pt x="41" y="0"/>
                  </a:lnTo>
                  <a:lnTo>
                    <a:pt x="57" y="8"/>
                  </a:lnTo>
                  <a:lnTo>
                    <a:pt x="71" y="24"/>
                  </a:lnTo>
                  <a:lnTo>
                    <a:pt x="79" y="48"/>
                  </a:lnTo>
                  <a:lnTo>
                    <a:pt x="79" y="75"/>
                  </a:lnTo>
                  <a:lnTo>
                    <a:pt x="68" y="106"/>
                  </a:lnTo>
                  <a:lnTo>
                    <a:pt x="45"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1020" name="Freeform 36"/>
            <p:cNvSpPr>
              <a:spLocks noChangeAspect="1"/>
            </p:cNvSpPr>
            <p:nvPr/>
          </p:nvSpPr>
          <p:spPr bwMode="auto">
            <a:xfrm>
              <a:off x="1320" y="1565"/>
              <a:ext cx="266" cy="247"/>
            </a:xfrm>
            <a:custGeom>
              <a:avLst/>
              <a:gdLst>
                <a:gd name="T0" fmla="*/ 5232 w 191"/>
                <a:gd name="T1" fmla="*/ 4934 h 177"/>
                <a:gd name="T2" fmla="*/ 5051 w 191"/>
                <a:gd name="T3" fmla="*/ 4953 h 177"/>
                <a:gd name="T4" fmla="*/ 4587 w 191"/>
                <a:gd name="T5" fmla="*/ 4953 h 177"/>
                <a:gd name="T6" fmla="*/ 3859 w 191"/>
                <a:gd name="T7" fmla="*/ 4934 h 177"/>
                <a:gd name="T8" fmla="*/ 3058 w 191"/>
                <a:gd name="T9" fmla="*/ 4816 h 177"/>
                <a:gd name="T10" fmla="*/ 2173 w 191"/>
                <a:gd name="T11" fmla="*/ 4514 h 177"/>
                <a:gd name="T12" fmla="*/ 1320 w 191"/>
                <a:gd name="T13" fmla="*/ 3963 h 177"/>
                <a:gd name="T14" fmla="*/ 572 w 191"/>
                <a:gd name="T15" fmla="*/ 3196 h 177"/>
                <a:gd name="T16" fmla="*/ 109 w 191"/>
                <a:gd name="T17" fmla="*/ 2111 h 177"/>
                <a:gd name="T18" fmla="*/ 0 w 191"/>
                <a:gd name="T19" fmla="*/ 1513 h 177"/>
                <a:gd name="T20" fmla="*/ 1 w 191"/>
                <a:gd name="T21" fmla="*/ 1015 h 177"/>
                <a:gd name="T22" fmla="*/ 212 w 191"/>
                <a:gd name="T23" fmla="*/ 652 h 177"/>
                <a:gd name="T24" fmla="*/ 497 w 191"/>
                <a:gd name="T25" fmla="*/ 336 h 177"/>
                <a:gd name="T26" fmla="*/ 894 w 191"/>
                <a:gd name="T27" fmla="*/ 109 h 177"/>
                <a:gd name="T28" fmla="*/ 1294 w 191"/>
                <a:gd name="T29" fmla="*/ 0 h 177"/>
                <a:gd name="T30" fmla="*/ 1802 w 191"/>
                <a:gd name="T31" fmla="*/ 0 h 177"/>
                <a:gd name="T32" fmla="*/ 2306 w 191"/>
                <a:gd name="T33" fmla="*/ 109 h 177"/>
                <a:gd name="T34" fmla="*/ 2819 w 191"/>
                <a:gd name="T35" fmla="*/ 336 h 177"/>
                <a:gd name="T36" fmla="*/ 3323 w 191"/>
                <a:gd name="T37" fmla="*/ 652 h 177"/>
                <a:gd name="T38" fmla="*/ 3824 w 191"/>
                <a:gd name="T39" fmla="*/ 1084 h 177"/>
                <a:gd name="T40" fmla="*/ 4273 w 191"/>
                <a:gd name="T41" fmla="*/ 1622 h 177"/>
                <a:gd name="T42" fmla="*/ 4678 w 191"/>
                <a:gd name="T43" fmla="*/ 2263 h 177"/>
                <a:gd name="T44" fmla="*/ 4945 w 191"/>
                <a:gd name="T45" fmla="*/ 3049 h 177"/>
                <a:gd name="T46" fmla="*/ 5161 w 191"/>
                <a:gd name="T47" fmla="*/ 3891 h 177"/>
                <a:gd name="T48" fmla="*/ 5232 w 191"/>
                <a:gd name="T49" fmla="*/ 4934 h 1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1"/>
                <a:gd name="T76" fmla="*/ 0 h 177"/>
                <a:gd name="T77" fmla="*/ 191 w 191"/>
                <a:gd name="T78" fmla="*/ 177 h 17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1" h="177">
                  <a:moveTo>
                    <a:pt x="191" y="176"/>
                  </a:moveTo>
                  <a:lnTo>
                    <a:pt x="184" y="177"/>
                  </a:lnTo>
                  <a:lnTo>
                    <a:pt x="167" y="177"/>
                  </a:lnTo>
                  <a:lnTo>
                    <a:pt x="141" y="176"/>
                  </a:lnTo>
                  <a:lnTo>
                    <a:pt x="111" y="172"/>
                  </a:lnTo>
                  <a:lnTo>
                    <a:pt x="79" y="161"/>
                  </a:lnTo>
                  <a:lnTo>
                    <a:pt x="48" y="142"/>
                  </a:lnTo>
                  <a:lnTo>
                    <a:pt x="21" y="114"/>
                  </a:lnTo>
                  <a:lnTo>
                    <a:pt x="4" y="75"/>
                  </a:lnTo>
                  <a:lnTo>
                    <a:pt x="0" y="54"/>
                  </a:lnTo>
                  <a:lnTo>
                    <a:pt x="1" y="36"/>
                  </a:lnTo>
                  <a:lnTo>
                    <a:pt x="8" y="23"/>
                  </a:lnTo>
                  <a:lnTo>
                    <a:pt x="18" y="12"/>
                  </a:lnTo>
                  <a:lnTo>
                    <a:pt x="32" y="4"/>
                  </a:lnTo>
                  <a:lnTo>
                    <a:pt x="47" y="0"/>
                  </a:lnTo>
                  <a:lnTo>
                    <a:pt x="65" y="0"/>
                  </a:lnTo>
                  <a:lnTo>
                    <a:pt x="84" y="4"/>
                  </a:lnTo>
                  <a:lnTo>
                    <a:pt x="103" y="12"/>
                  </a:lnTo>
                  <a:lnTo>
                    <a:pt x="121" y="23"/>
                  </a:lnTo>
                  <a:lnTo>
                    <a:pt x="139" y="39"/>
                  </a:lnTo>
                  <a:lnTo>
                    <a:pt x="156" y="58"/>
                  </a:lnTo>
                  <a:lnTo>
                    <a:pt x="170" y="81"/>
                  </a:lnTo>
                  <a:lnTo>
                    <a:pt x="180" y="109"/>
                  </a:lnTo>
                  <a:lnTo>
                    <a:pt x="188" y="139"/>
                  </a:lnTo>
                  <a:lnTo>
                    <a:pt x="191" y="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1021" name="Freeform 37"/>
            <p:cNvSpPr>
              <a:spLocks noChangeAspect="1"/>
            </p:cNvSpPr>
            <p:nvPr/>
          </p:nvSpPr>
          <p:spPr bwMode="auto">
            <a:xfrm>
              <a:off x="1377" y="1618"/>
              <a:ext cx="154" cy="141"/>
            </a:xfrm>
            <a:custGeom>
              <a:avLst/>
              <a:gdLst>
                <a:gd name="T0" fmla="*/ 3185 w 110"/>
                <a:gd name="T1" fmla="*/ 2810 h 101"/>
                <a:gd name="T2" fmla="*/ 3053 w 110"/>
                <a:gd name="T3" fmla="*/ 2810 h 101"/>
                <a:gd name="T4" fmla="*/ 2769 w 110"/>
                <a:gd name="T5" fmla="*/ 2840 h 101"/>
                <a:gd name="T6" fmla="*/ 2372 w 110"/>
                <a:gd name="T7" fmla="*/ 2810 h 101"/>
                <a:gd name="T8" fmla="*/ 1852 w 110"/>
                <a:gd name="T9" fmla="*/ 2707 h 101"/>
                <a:gd name="T10" fmla="*/ 1323 w 110"/>
                <a:gd name="T11" fmla="*/ 2558 h 101"/>
                <a:gd name="T12" fmla="*/ 784 w 110"/>
                <a:gd name="T13" fmla="*/ 2287 h 101"/>
                <a:gd name="T14" fmla="*/ 363 w 110"/>
                <a:gd name="T15" fmla="*/ 1832 h 101"/>
                <a:gd name="T16" fmla="*/ 57 w 110"/>
                <a:gd name="T17" fmla="*/ 1209 h 101"/>
                <a:gd name="T18" fmla="*/ 0 w 110"/>
                <a:gd name="T19" fmla="*/ 557 h 101"/>
                <a:gd name="T20" fmla="*/ 295 w 110"/>
                <a:gd name="T21" fmla="*/ 152 h 101"/>
                <a:gd name="T22" fmla="*/ 784 w 110"/>
                <a:gd name="T23" fmla="*/ 0 h 101"/>
                <a:gd name="T24" fmla="*/ 1393 w 110"/>
                <a:gd name="T25" fmla="*/ 1 h 101"/>
                <a:gd name="T26" fmla="*/ 2029 w 110"/>
                <a:gd name="T27" fmla="*/ 349 h 101"/>
                <a:gd name="T28" fmla="*/ 2593 w 110"/>
                <a:gd name="T29" fmla="*/ 912 h 101"/>
                <a:gd name="T30" fmla="*/ 3013 w 110"/>
                <a:gd name="T31" fmla="*/ 1717 h 101"/>
                <a:gd name="T32" fmla="*/ 3185 w 110"/>
                <a:gd name="T33" fmla="*/ 2810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101"/>
                <a:gd name="T53" fmla="*/ 110 w 110"/>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101">
                  <a:moveTo>
                    <a:pt x="110" y="100"/>
                  </a:moveTo>
                  <a:lnTo>
                    <a:pt x="106" y="100"/>
                  </a:lnTo>
                  <a:lnTo>
                    <a:pt x="96" y="101"/>
                  </a:lnTo>
                  <a:lnTo>
                    <a:pt x="82" y="100"/>
                  </a:lnTo>
                  <a:lnTo>
                    <a:pt x="64" y="97"/>
                  </a:lnTo>
                  <a:lnTo>
                    <a:pt x="46" y="91"/>
                  </a:lnTo>
                  <a:lnTo>
                    <a:pt x="27" y="81"/>
                  </a:lnTo>
                  <a:lnTo>
                    <a:pt x="12" y="65"/>
                  </a:lnTo>
                  <a:lnTo>
                    <a:pt x="2" y="43"/>
                  </a:lnTo>
                  <a:lnTo>
                    <a:pt x="0" y="20"/>
                  </a:lnTo>
                  <a:lnTo>
                    <a:pt x="10" y="6"/>
                  </a:lnTo>
                  <a:lnTo>
                    <a:pt x="27" y="0"/>
                  </a:lnTo>
                  <a:lnTo>
                    <a:pt x="48" y="1"/>
                  </a:lnTo>
                  <a:lnTo>
                    <a:pt x="70" y="12"/>
                  </a:lnTo>
                  <a:lnTo>
                    <a:pt x="90" y="32"/>
                  </a:lnTo>
                  <a:lnTo>
                    <a:pt x="104" y="61"/>
                  </a:lnTo>
                  <a:lnTo>
                    <a:pt x="110"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1022" name="Freeform 38"/>
            <p:cNvSpPr>
              <a:spLocks noChangeAspect="1"/>
            </p:cNvSpPr>
            <p:nvPr/>
          </p:nvSpPr>
          <p:spPr bwMode="auto">
            <a:xfrm>
              <a:off x="1614" y="2482"/>
              <a:ext cx="266" cy="247"/>
            </a:xfrm>
            <a:custGeom>
              <a:avLst/>
              <a:gdLst>
                <a:gd name="T0" fmla="*/ 5232 w 191"/>
                <a:gd name="T1" fmla="*/ 4880 h 177"/>
                <a:gd name="T2" fmla="*/ 5076 w 191"/>
                <a:gd name="T3" fmla="*/ 4953 h 177"/>
                <a:gd name="T4" fmla="*/ 4587 w 191"/>
                <a:gd name="T5" fmla="*/ 4953 h 177"/>
                <a:gd name="T6" fmla="*/ 3906 w 191"/>
                <a:gd name="T7" fmla="*/ 4880 h 177"/>
                <a:gd name="T8" fmla="*/ 3058 w 191"/>
                <a:gd name="T9" fmla="*/ 4802 h 177"/>
                <a:gd name="T10" fmla="*/ 2173 w 191"/>
                <a:gd name="T11" fmla="*/ 4514 h 177"/>
                <a:gd name="T12" fmla="*/ 1320 w 191"/>
                <a:gd name="T13" fmla="*/ 3963 h 177"/>
                <a:gd name="T14" fmla="*/ 572 w 191"/>
                <a:gd name="T15" fmla="*/ 3196 h 177"/>
                <a:gd name="T16" fmla="*/ 109 w 191"/>
                <a:gd name="T17" fmla="*/ 2111 h 177"/>
                <a:gd name="T18" fmla="*/ 0 w 191"/>
                <a:gd name="T19" fmla="*/ 1513 h 177"/>
                <a:gd name="T20" fmla="*/ 1 w 191"/>
                <a:gd name="T21" fmla="*/ 1015 h 177"/>
                <a:gd name="T22" fmla="*/ 212 w 191"/>
                <a:gd name="T23" fmla="*/ 652 h 177"/>
                <a:gd name="T24" fmla="*/ 508 w 191"/>
                <a:gd name="T25" fmla="*/ 336 h 177"/>
                <a:gd name="T26" fmla="*/ 894 w 191"/>
                <a:gd name="T27" fmla="*/ 109 h 177"/>
                <a:gd name="T28" fmla="*/ 1294 w 191"/>
                <a:gd name="T29" fmla="*/ 0 h 177"/>
                <a:gd name="T30" fmla="*/ 1804 w 191"/>
                <a:gd name="T31" fmla="*/ 0 h 177"/>
                <a:gd name="T32" fmla="*/ 2306 w 191"/>
                <a:gd name="T33" fmla="*/ 109 h 177"/>
                <a:gd name="T34" fmla="*/ 2819 w 191"/>
                <a:gd name="T35" fmla="*/ 336 h 177"/>
                <a:gd name="T36" fmla="*/ 3359 w 191"/>
                <a:gd name="T37" fmla="*/ 652 h 177"/>
                <a:gd name="T38" fmla="*/ 3824 w 191"/>
                <a:gd name="T39" fmla="*/ 1084 h 177"/>
                <a:gd name="T40" fmla="*/ 4273 w 191"/>
                <a:gd name="T41" fmla="*/ 1622 h 177"/>
                <a:gd name="T42" fmla="*/ 4678 w 191"/>
                <a:gd name="T43" fmla="*/ 2263 h 177"/>
                <a:gd name="T44" fmla="*/ 4965 w 191"/>
                <a:gd name="T45" fmla="*/ 3049 h 177"/>
                <a:gd name="T46" fmla="*/ 5181 w 191"/>
                <a:gd name="T47" fmla="*/ 3891 h 177"/>
                <a:gd name="T48" fmla="*/ 5232 w 191"/>
                <a:gd name="T49" fmla="*/ 4880 h 1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1"/>
                <a:gd name="T76" fmla="*/ 0 h 177"/>
                <a:gd name="T77" fmla="*/ 191 w 191"/>
                <a:gd name="T78" fmla="*/ 177 h 17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1" h="177">
                  <a:moveTo>
                    <a:pt x="191" y="175"/>
                  </a:moveTo>
                  <a:lnTo>
                    <a:pt x="185" y="177"/>
                  </a:lnTo>
                  <a:lnTo>
                    <a:pt x="167" y="177"/>
                  </a:lnTo>
                  <a:lnTo>
                    <a:pt x="142" y="175"/>
                  </a:lnTo>
                  <a:lnTo>
                    <a:pt x="111" y="171"/>
                  </a:lnTo>
                  <a:lnTo>
                    <a:pt x="79" y="161"/>
                  </a:lnTo>
                  <a:lnTo>
                    <a:pt x="48" y="142"/>
                  </a:lnTo>
                  <a:lnTo>
                    <a:pt x="21" y="114"/>
                  </a:lnTo>
                  <a:lnTo>
                    <a:pt x="4" y="75"/>
                  </a:lnTo>
                  <a:lnTo>
                    <a:pt x="0" y="54"/>
                  </a:lnTo>
                  <a:lnTo>
                    <a:pt x="1" y="36"/>
                  </a:lnTo>
                  <a:lnTo>
                    <a:pt x="8" y="23"/>
                  </a:lnTo>
                  <a:lnTo>
                    <a:pt x="19" y="12"/>
                  </a:lnTo>
                  <a:lnTo>
                    <a:pt x="32" y="4"/>
                  </a:lnTo>
                  <a:lnTo>
                    <a:pt x="47" y="0"/>
                  </a:lnTo>
                  <a:lnTo>
                    <a:pt x="66" y="0"/>
                  </a:lnTo>
                  <a:lnTo>
                    <a:pt x="84" y="4"/>
                  </a:lnTo>
                  <a:lnTo>
                    <a:pt x="103" y="12"/>
                  </a:lnTo>
                  <a:lnTo>
                    <a:pt x="122" y="23"/>
                  </a:lnTo>
                  <a:lnTo>
                    <a:pt x="139" y="39"/>
                  </a:lnTo>
                  <a:lnTo>
                    <a:pt x="156" y="58"/>
                  </a:lnTo>
                  <a:lnTo>
                    <a:pt x="170" y="81"/>
                  </a:lnTo>
                  <a:lnTo>
                    <a:pt x="181" y="109"/>
                  </a:lnTo>
                  <a:lnTo>
                    <a:pt x="189" y="139"/>
                  </a:lnTo>
                  <a:lnTo>
                    <a:pt x="191"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1023" name="Freeform 39"/>
            <p:cNvSpPr>
              <a:spLocks noChangeAspect="1"/>
            </p:cNvSpPr>
            <p:nvPr/>
          </p:nvSpPr>
          <p:spPr bwMode="auto">
            <a:xfrm>
              <a:off x="1671" y="2535"/>
              <a:ext cx="154" cy="141"/>
            </a:xfrm>
            <a:custGeom>
              <a:avLst/>
              <a:gdLst>
                <a:gd name="T0" fmla="*/ 3185 w 110"/>
                <a:gd name="T1" fmla="*/ 2810 h 101"/>
                <a:gd name="T2" fmla="*/ 3053 w 110"/>
                <a:gd name="T3" fmla="*/ 2810 h 101"/>
                <a:gd name="T4" fmla="*/ 2801 w 110"/>
                <a:gd name="T5" fmla="*/ 2840 h 101"/>
                <a:gd name="T6" fmla="*/ 2372 w 110"/>
                <a:gd name="T7" fmla="*/ 2810 h 101"/>
                <a:gd name="T8" fmla="*/ 1880 w 110"/>
                <a:gd name="T9" fmla="*/ 2707 h 101"/>
                <a:gd name="T10" fmla="*/ 1323 w 110"/>
                <a:gd name="T11" fmla="*/ 2558 h 101"/>
                <a:gd name="T12" fmla="*/ 784 w 110"/>
                <a:gd name="T13" fmla="*/ 2287 h 101"/>
                <a:gd name="T14" fmla="*/ 372 w 110"/>
                <a:gd name="T15" fmla="*/ 1832 h 101"/>
                <a:gd name="T16" fmla="*/ 57 w 110"/>
                <a:gd name="T17" fmla="*/ 1209 h 101"/>
                <a:gd name="T18" fmla="*/ 0 w 110"/>
                <a:gd name="T19" fmla="*/ 557 h 101"/>
                <a:gd name="T20" fmla="*/ 295 w 110"/>
                <a:gd name="T21" fmla="*/ 152 h 101"/>
                <a:gd name="T22" fmla="*/ 784 w 110"/>
                <a:gd name="T23" fmla="*/ 0 h 101"/>
                <a:gd name="T24" fmla="*/ 1429 w 110"/>
                <a:gd name="T25" fmla="*/ 1 h 101"/>
                <a:gd name="T26" fmla="*/ 2029 w 110"/>
                <a:gd name="T27" fmla="*/ 349 h 101"/>
                <a:gd name="T28" fmla="*/ 2593 w 110"/>
                <a:gd name="T29" fmla="*/ 912 h 101"/>
                <a:gd name="T30" fmla="*/ 3034 w 110"/>
                <a:gd name="T31" fmla="*/ 1717 h 101"/>
                <a:gd name="T32" fmla="*/ 3185 w 110"/>
                <a:gd name="T33" fmla="*/ 2810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101"/>
                <a:gd name="T53" fmla="*/ 110 w 110"/>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101">
                  <a:moveTo>
                    <a:pt x="110" y="100"/>
                  </a:moveTo>
                  <a:lnTo>
                    <a:pt x="106" y="100"/>
                  </a:lnTo>
                  <a:lnTo>
                    <a:pt x="97" y="101"/>
                  </a:lnTo>
                  <a:lnTo>
                    <a:pt x="82" y="100"/>
                  </a:lnTo>
                  <a:lnTo>
                    <a:pt x="65" y="97"/>
                  </a:lnTo>
                  <a:lnTo>
                    <a:pt x="46" y="91"/>
                  </a:lnTo>
                  <a:lnTo>
                    <a:pt x="27" y="81"/>
                  </a:lnTo>
                  <a:lnTo>
                    <a:pt x="13" y="65"/>
                  </a:lnTo>
                  <a:lnTo>
                    <a:pt x="2" y="43"/>
                  </a:lnTo>
                  <a:lnTo>
                    <a:pt x="0" y="20"/>
                  </a:lnTo>
                  <a:lnTo>
                    <a:pt x="10" y="6"/>
                  </a:lnTo>
                  <a:lnTo>
                    <a:pt x="27" y="0"/>
                  </a:lnTo>
                  <a:lnTo>
                    <a:pt x="49" y="1"/>
                  </a:lnTo>
                  <a:lnTo>
                    <a:pt x="70" y="12"/>
                  </a:lnTo>
                  <a:lnTo>
                    <a:pt x="90" y="32"/>
                  </a:lnTo>
                  <a:lnTo>
                    <a:pt x="105" y="61"/>
                  </a:lnTo>
                  <a:lnTo>
                    <a:pt x="110" y="100"/>
                  </a:lnTo>
                  <a:close/>
                </a:path>
              </a:pathLst>
            </a:custGeom>
            <a:solidFill>
              <a:srgbClr val="19C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1024" name="Freeform 40"/>
            <p:cNvSpPr>
              <a:spLocks noChangeAspect="1"/>
            </p:cNvSpPr>
            <p:nvPr/>
          </p:nvSpPr>
          <p:spPr bwMode="auto">
            <a:xfrm>
              <a:off x="1914" y="1990"/>
              <a:ext cx="268" cy="244"/>
            </a:xfrm>
            <a:custGeom>
              <a:avLst/>
              <a:gdLst>
                <a:gd name="T0" fmla="*/ 0 w 192"/>
                <a:gd name="T1" fmla="*/ 4841 h 175"/>
                <a:gd name="T2" fmla="*/ 205 w 192"/>
                <a:gd name="T3" fmla="*/ 4860 h 175"/>
                <a:gd name="T4" fmla="*/ 680 w 192"/>
                <a:gd name="T5" fmla="*/ 4860 h 175"/>
                <a:gd name="T6" fmla="*/ 1417 w 192"/>
                <a:gd name="T7" fmla="*/ 4841 h 175"/>
                <a:gd name="T8" fmla="*/ 2279 w 192"/>
                <a:gd name="T9" fmla="*/ 4709 h 175"/>
                <a:gd name="T10" fmla="*/ 3181 w 192"/>
                <a:gd name="T11" fmla="*/ 4421 h 175"/>
                <a:gd name="T12" fmla="*/ 4017 w 192"/>
                <a:gd name="T13" fmla="*/ 3946 h 175"/>
                <a:gd name="T14" fmla="*/ 4768 w 192"/>
                <a:gd name="T15" fmla="*/ 3171 h 175"/>
                <a:gd name="T16" fmla="*/ 5275 w 192"/>
                <a:gd name="T17" fmla="*/ 2087 h 175"/>
                <a:gd name="T18" fmla="*/ 5394 w 192"/>
                <a:gd name="T19" fmla="*/ 1497 h 175"/>
                <a:gd name="T20" fmla="*/ 5325 w 192"/>
                <a:gd name="T21" fmla="*/ 1005 h 175"/>
                <a:gd name="T22" fmla="*/ 5169 w 192"/>
                <a:gd name="T23" fmla="*/ 646 h 175"/>
                <a:gd name="T24" fmla="*/ 4844 w 192"/>
                <a:gd name="T25" fmla="*/ 296 h 175"/>
                <a:gd name="T26" fmla="*/ 4468 w 192"/>
                <a:gd name="T27" fmla="*/ 109 h 175"/>
                <a:gd name="T28" fmla="*/ 4069 w 192"/>
                <a:gd name="T29" fmla="*/ 0 h 175"/>
                <a:gd name="T30" fmla="*/ 3565 w 192"/>
                <a:gd name="T31" fmla="*/ 0 h 175"/>
                <a:gd name="T32" fmla="*/ 3051 w 192"/>
                <a:gd name="T33" fmla="*/ 109 h 175"/>
                <a:gd name="T34" fmla="*/ 2486 w 192"/>
                <a:gd name="T35" fmla="*/ 336 h 175"/>
                <a:gd name="T36" fmla="*/ 1978 w 192"/>
                <a:gd name="T37" fmla="*/ 646 h 175"/>
                <a:gd name="T38" fmla="*/ 1461 w 192"/>
                <a:gd name="T39" fmla="*/ 1057 h 175"/>
                <a:gd name="T40" fmla="*/ 988 w 192"/>
                <a:gd name="T41" fmla="*/ 1562 h 175"/>
                <a:gd name="T42" fmla="*/ 620 w 192"/>
                <a:gd name="T43" fmla="*/ 2234 h 175"/>
                <a:gd name="T44" fmla="*/ 296 w 192"/>
                <a:gd name="T45" fmla="*/ 2968 h 175"/>
                <a:gd name="T46" fmla="*/ 78 w 192"/>
                <a:gd name="T47" fmla="*/ 3825 h 175"/>
                <a:gd name="T48" fmla="*/ 0 w 192"/>
                <a:gd name="T49" fmla="*/ 4841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2"/>
                <a:gd name="T76" fmla="*/ 0 h 175"/>
                <a:gd name="T77" fmla="*/ 192 w 192"/>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2" h="175">
                  <a:moveTo>
                    <a:pt x="0" y="174"/>
                  </a:moveTo>
                  <a:lnTo>
                    <a:pt x="7" y="175"/>
                  </a:lnTo>
                  <a:lnTo>
                    <a:pt x="24" y="175"/>
                  </a:lnTo>
                  <a:lnTo>
                    <a:pt x="50" y="174"/>
                  </a:lnTo>
                  <a:lnTo>
                    <a:pt x="81" y="170"/>
                  </a:lnTo>
                  <a:lnTo>
                    <a:pt x="113" y="159"/>
                  </a:lnTo>
                  <a:lnTo>
                    <a:pt x="143" y="142"/>
                  </a:lnTo>
                  <a:lnTo>
                    <a:pt x="170" y="114"/>
                  </a:lnTo>
                  <a:lnTo>
                    <a:pt x="188" y="75"/>
                  </a:lnTo>
                  <a:lnTo>
                    <a:pt x="192" y="54"/>
                  </a:lnTo>
                  <a:lnTo>
                    <a:pt x="190" y="36"/>
                  </a:lnTo>
                  <a:lnTo>
                    <a:pt x="184" y="23"/>
                  </a:lnTo>
                  <a:lnTo>
                    <a:pt x="173" y="11"/>
                  </a:lnTo>
                  <a:lnTo>
                    <a:pt x="159" y="4"/>
                  </a:lnTo>
                  <a:lnTo>
                    <a:pt x="145" y="0"/>
                  </a:lnTo>
                  <a:lnTo>
                    <a:pt x="127" y="0"/>
                  </a:lnTo>
                  <a:lnTo>
                    <a:pt x="109" y="4"/>
                  </a:lnTo>
                  <a:lnTo>
                    <a:pt x="89" y="12"/>
                  </a:lnTo>
                  <a:lnTo>
                    <a:pt x="70" y="23"/>
                  </a:lnTo>
                  <a:lnTo>
                    <a:pt x="52" y="38"/>
                  </a:lnTo>
                  <a:lnTo>
                    <a:pt x="35" y="56"/>
                  </a:lnTo>
                  <a:lnTo>
                    <a:pt x="22" y="80"/>
                  </a:lnTo>
                  <a:lnTo>
                    <a:pt x="11" y="107"/>
                  </a:lnTo>
                  <a:lnTo>
                    <a:pt x="3" y="138"/>
                  </a:lnTo>
                  <a:lnTo>
                    <a:pt x="0" y="1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1025" name="Freeform 41"/>
            <p:cNvSpPr>
              <a:spLocks noChangeAspect="1"/>
            </p:cNvSpPr>
            <p:nvPr/>
          </p:nvSpPr>
          <p:spPr bwMode="auto">
            <a:xfrm>
              <a:off x="1968" y="2043"/>
              <a:ext cx="155" cy="140"/>
            </a:xfrm>
            <a:custGeom>
              <a:avLst/>
              <a:gdLst>
                <a:gd name="T0" fmla="*/ 0 w 111"/>
                <a:gd name="T1" fmla="*/ 2880 h 100"/>
                <a:gd name="T2" fmla="*/ 109 w 111"/>
                <a:gd name="T3" fmla="*/ 2880 h 100"/>
                <a:gd name="T4" fmla="*/ 413 w 111"/>
                <a:gd name="T5" fmla="*/ 2892 h 100"/>
                <a:gd name="T6" fmla="*/ 855 w 111"/>
                <a:gd name="T7" fmla="*/ 2880 h 100"/>
                <a:gd name="T8" fmla="*/ 1327 w 111"/>
                <a:gd name="T9" fmla="*/ 2769 h 100"/>
                <a:gd name="T10" fmla="*/ 1853 w 111"/>
                <a:gd name="T11" fmla="*/ 2582 h 100"/>
                <a:gd name="T12" fmla="*/ 2342 w 111"/>
                <a:gd name="T13" fmla="*/ 2317 h 100"/>
                <a:gd name="T14" fmla="*/ 2794 w 111"/>
                <a:gd name="T15" fmla="*/ 1852 h 100"/>
                <a:gd name="T16" fmla="*/ 3106 w 111"/>
                <a:gd name="T17" fmla="*/ 1182 h 100"/>
                <a:gd name="T18" fmla="*/ 3125 w 111"/>
                <a:gd name="T19" fmla="*/ 578 h 100"/>
                <a:gd name="T20" fmla="*/ 2857 w 111"/>
                <a:gd name="T21" fmla="*/ 151 h 100"/>
                <a:gd name="T22" fmla="*/ 2357 w 111"/>
                <a:gd name="T23" fmla="*/ 0 h 100"/>
                <a:gd name="T24" fmla="*/ 1780 w 111"/>
                <a:gd name="T25" fmla="*/ 1 h 100"/>
                <a:gd name="T26" fmla="*/ 1125 w 111"/>
                <a:gd name="T27" fmla="*/ 363 h 100"/>
                <a:gd name="T28" fmla="*/ 557 w 111"/>
                <a:gd name="T29" fmla="*/ 925 h 100"/>
                <a:gd name="T30" fmla="*/ 147 w 111"/>
                <a:gd name="T31" fmla="*/ 1736 h 100"/>
                <a:gd name="T32" fmla="*/ 0 w 111"/>
                <a:gd name="T33" fmla="*/ 2880 h 1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
                <a:gd name="T52" fmla="*/ 0 h 100"/>
                <a:gd name="T53" fmla="*/ 111 w 111"/>
                <a:gd name="T54" fmla="*/ 100 h 1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 h="100">
                  <a:moveTo>
                    <a:pt x="0" y="99"/>
                  </a:moveTo>
                  <a:lnTo>
                    <a:pt x="4" y="99"/>
                  </a:lnTo>
                  <a:lnTo>
                    <a:pt x="15" y="100"/>
                  </a:lnTo>
                  <a:lnTo>
                    <a:pt x="30" y="99"/>
                  </a:lnTo>
                  <a:lnTo>
                    <a:pt x="47" y="96"/>
                  </a:lnTo>
                  <a:lnTo>
                    <a:pt x="66" y="89"/>
                  </a:lnTo>
                  <a:lnTo>
                    <a:pt x="83" y="80"/>
                  </a:lnTo>
                  <a:lnTo>
                    <a:pt x="99" y="64"/>
                  </a:lnTo>
                  <a:lnTo>
                    <a:pt x="110" y="41"/>
                  </a:lnTo>
                  <a:lnTo>
                    <a:pt x="111" y="20"/>
                  </a:lnTo>
                  <a:lnTo>
                    <a:pt x="102" y="5"/>
                  </a:lnTo>
                  <a:lnTo>
                    <a:pt x="84" y="0"/>
                  </a:lnTo>
                  <a:lnTo>
                    <a:pt x="63" y="1"/>
                  </a:lnTo>
                  <a:lnTo>
                    <a:pt x="40" y="12"/>
                  </a:lnTo>
                  <a:lnTo>
                    <a:pt x="20" y="32"/>
                  </a:lnTo>
                  <a:lnTo>
                    <a:pt x="5" y="60"/>
                  </a:lnTo>
                  <a:lnTo>
                    <a:pt x="0" y="99"/>
                  </a:lnTo>
                  <a:close/>
                </a:path>
              </a:pathLst>
            </a:custGeom>
            <a:solidFill>
              <a:srgbClr val="19C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1026" name="Freeform 42"/>
            <p:cNvSpPr>
              <a:spLocks noChangeAspect="1"/>
            </p:cNvSpPr>
            <p:nvPr/>
          </p:nvSpPr>
          <p:spPr bwMode="auto">
            <a:xfrm>
              <a:off x="1245" y="1769"/>
              <a:ext cx="330" cy="192"/>
            </a:xfrm>
            <a:custGeom>
              <a:avLst/>
              <a:gdLst>
                <a:gd name="T0" fmla="*/ 6486 w 237"/>
                <a:gd name="T1" fmla="*/ 1617 h 138"/>
                <a:gd name="T2" fmla="*/ 6370 w 237"/>
                <a:gd name="T3" fmla="*/ 1799 h 138"/>
                <a:gd name="T4" fmla="*/ 6054 w 237"/>
                <a:gd name="T5" fmla="*/ 2147 h 138"/>
                <a:gd name="T6" fmla="*/ 5518 w 237"/>
                <a:gd name="T7" fmla="*/ 2613 h 138"/>
                <a:gd name="T8" fmla="*/ 4855 w 237"/>
                <a:gd name="T9" fmla="*/ 3096 h 138"/>
                <a:gd name="T10" fmla="*/ 4031 w 237"/>
                <a:gd name="T11" fmla="*/ 3542 h 138"/>
                <a:gd name="T12" fmla="*/ 3097 w 237"/>
                <a:gd name="T13" fmla="*/ 3744 h 138"/>
                <a:gd name="T14" fmla="*/ 2044 w 237"/>
                <a:gd name="T15" fmla="*/ 3690 h 138"/>
                <a:gd name="T16" fmla="*/ 962 w 237"/>
                <a:gd name="T17" fmla="*/ 3331 h 138"/>
                <a:gd name="T18" fmla="*/ 496 w 237"/>
                <a:gd name="T19" fmla="*/ 2987 h 138"/>
                <a:gd name="T20" fmla="*/ 152 w 237"/>
                <a:gd name="T21" fmla="*/ 2613 h 138"/>
                <a:gd name="T22" fmla="*/ 0 w 237"/>
                <a:gd name="T23" fmla="*/ 2225 h 138"/>
                <a:gd name="T24" fmla="*/ 0 w 237"/>
                <a:gd name="T25" fmla="*/ 1802 h 138"/>
                <a:gd name="T26" fmla="*/ 109 w 237"/>
                <a:gd name="T27" fmla="*/ 1400 h 138"/>
                <a:gd name="T28" fmla="*/ 336 w 237"/>
                <a:gd name="T29" fmla="*/ 1053 h 138"/>
                <a:gd name="T30" fmla="*/ 652 w 237"/>
                <a:gd name="T31" fmla="*/ 746 h 138"/>
                <a:gd name="T32" fmla="*/ 1108 w 237"/>
                <a:gd name="T33" fmla="*/ 431 h 138"/>
                <a:gd name="T34" fmla="*/ 1611 w 237"/>
                <a:gd name="T35" fmla="*/ 211 h 138"/>
                <a:gd name="T36" fmla="*/ 2193 w 237"/>
                <a:gd name="T37" fmla="*/ 78 h 138"/>
                <a:gd name="T38" fmla="*/ 2874 w 237"/>
                <a:gd name="T39" fmla="*/ 0 h 138"/>
                <a:gd name="T40" fmla="*/ 3563 w 237"/>
                <a:gd name="T41" fmla="*/ 78 h 138"/>
                <a:gd name="T42" fmla="*/ 4252 w 237"/>
                <a:gd name="T43" fmla="*/ 211 h 138"/>
                <a:gd name="T44" fmla="*/ 4974 w 237"/>
                <a:gd name="T45" fmla="*/ 544 h 138"/>
                <a:gd name="T46" fmla="*/ 5751 w 237"/>
                <a:gd name="T47" fmla="*/ 1038 h 138"/>
                <a:gd name="T48" fmla="*/ 6486 w 237"/>
                <a:gd name="T49" fmla="*/ 1617 h 1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7"/>
                <a:gd name="T76" fmla="*/ 0 h 138"/>
                <a:gd name="T77" fmla="*/ 237 w 237"/>
                <a:gd name="T78" fmla="*/ 138 h 1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7" h="138">
                  <a:moveTo>
                    <a:pt x="237" y="60"/>
                  </a:moveTo>
                  <a:lnTo>
                    <a:pt x="233" y="66"/>
                  </a:lnTo>
                  <a:lnTo>
                    <a:pt x="221" y="79"/>
                  </a:lnTo>
                  <a:lnTo>
                    <a:pt x="202" y="96"/>
                  </a:lnTo>
                  <a:lnTo>
                    <a:pt x="177" y="114"/>
                  </a:lnTo>
                  <a:lnTo>
                    <a:pt x="147" y="130"/>
                  </a:lnTo>
                  <a:lnTo>
                    <a:pt x="113" y="138"/>
                  </a:lnTo>
                  <a:lnTo>
                    <a:pt x="75" y="136"/>
                  </a:lnTo>
                  <a:lnTo>
                    <a:pt x="35" y="122"/>
                  </a:lnTo>
                  <a:lnTo>
                    <a:pt x="18" y="110"/>
                  </a:lnTo>
                  <a:lnTo>
                    <a:pt x="6" y="96"/>
                  </a:lnTo>
                  <a:lnTo>
                    <a:pt x="0" y="82"/>
                  </a:lnTo>
                  <a:lnTo>
                    <a:pt x="0" y="67"/>
                  </a:lnTo>
                  <a:lnTo>
                    <a:pt x="4" y="52"/>
                  </a:lnTo>
                  <a:lnTo>
                    <a:pt x="12" y="39"/>
                  </a:lnTo>
                  <a:lnTo>
                    <a:pt x="24" y="27"/>
                  </a:lnTo>
                  <a:lnTo>
                    <a:pt x="40" y="16"/>
                  </a:lnTo>
                  <a:lnTo>
                    <a:pt x="59" y="8"/>
                  </a:lnTo>
                  <a:lnTo>
                    <a:pt x="80" y="3"/>
                  </a:lnTo>
                  <a:lnTo>
                    <a:pt x="105" y="0"/>
                  </a:lnTo>
                  <a:lnTo>
                    <a:pt x="130" y="3"/>
                  </a:lnTo>
                  <a:lnTo>
                    <a:pt x="155" y="8"/>
                  </a:lnTo>
                  <a:lnTo>
                    <a:pt x="182" y="20"/>
                  </a:lnTo>
                  <a:lnTo>
                    <a:pt x="210" y="38"/>
                  </a:lnTo>
                  <a:lnTo>
                    <a:pt x="237"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1027" name="Freeform 43"/>
            <p:cNvSpPr>
              <a:spLocks noChangeAspect="1"/>
            </p:cNvSpPr>
            <p:nvPr/>
          </p:nvSpPr>
          <p:spPr bwMode="auto">
            <a:xfrm>
              <a:off x="1309" y="1808"/>
              <a:ext cx="191" cy="110"/>
            </a:xfrm>
            <a:custGeom>
              <a:avLst/>
              <a:gdLst>
                <a:gd name="T0" fmla="*/ 3796 w 137"/>
                <a:gd name="T1" fmla="*/ 927 h 79"/>
                <a:gd name="T2" fmla="*/ 3739 w 137"/>
                <a:gd name="T3" fmla="*/ 984 h 79"/>
                <a:gd name="T4" fmla="*/ 3540 w 137"/>
                <a:gd name="T5" fmla="*/ 1191 h 79"/>
                <a:gd name="T6" fmla="*/ 3239 w 137"/>
                <a:gd name="T7" fmla="*/ 1468 h 79"/>
                <a:gd name="T8" fmla="*/ 2865 w 137"/>
                <a:gd name="T9" fmla="*/ 1760 h 79"/>
                <a:gd name="T10" fmla="*/ 2366 w 137"/>
                <a:gd name="T11" fmla="*/ 2020 h 79"/>
                <a:gd name="T12" fmla="*/ 1814 w 137"/>
                <a:gd name="T13" fmla="*/ 2165 h 79"/>
                <a:gd name="T14" fmla="*/ 1217 w 137"/>
                <a:gd name="T15" fmla="*/ 2148 h 79"/>
                <a:gd name="T16" fmla="*/ 552 w 137"/>
                <a:gd name="T17" fmla="*/ 1908 h 79"/>
                <a:gd name="T18" fmla="*/ 109 w 137"/>
                <a:gd name="T19" fmla="*/ 1507 h 79"/>
                <a:gd name="T20" fmla="*/ 0 w 137"/>
                <a:gd name="T21" fmla="*/ 1042 h 79"/>
                <a:gd name="T22" fmla="*/ 212 w 137"/>
                <a:gd name="T23" fmla="*/ 613 h 79"/>
                <a:gd name="T24" fmla="*/ 652 w 137"/>
                <a:gd name="T25" fmla="*/ 212 h 79"/>
                <a:gd name="T26" fmla="*/ 1326 w 137"/>
                <a:gd name="T27" fmla="*/ 0 h 79"/>
                <a:gd name="T28" fmla="*/ 2087 w 137"/>
                <a:gd name="T29" fmla="*/ 0 h 79"/>
                <a:gd name="T30" fmla="*/ 2910 w 137"/>
                <a:gd name="T31" fmla="*/ 295 h 79"/>
                <a:gd name="T32" fmla="*/ 3796 w 137"/>
                <a:gd name="T33" fmla="*/ 927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
                <a:gd name="T52" fmla="*/ 0 h 79"/>
                <a:gd name="T53" fmla="*/ 137 w 137"/>
                <a:gd name="T54" fmla="*/ 79 h 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 h="79">
                  <a:moveTo>
                    <a:pt x="137" y="34"/>
                  </a:moveTo>
                  <a:lnTo>
                    <a:pt x="135" y="36"/>
                  </a:lnTo>
                  <a:lnTo>
                    <a:pt x="128" y="44"/>
                  </a:lnTo>
                  <a:lnTo>
                    <a:pt x="117" y="54"/>
                  </a:lnTo>
                  <a:lnTo>
                    <a:pt x="103" y="64"/>
                  </a:lnTo>
                  <a:lnTo>
                    <a:pt x="85" y="74"/>
                  </a:lnTo>
                  <a:lnTo>
                    <a:pt x="65" y="79"/>
                  </a:lnTo>
                  <a:lnTo>
                    <a:pt x="44" y="78"/>
                  </a:lnTo>
                  <a:lnTo>
                    <a:pt x="20" y="70"/>
                  </a:lnTo>
                  <a:lnTo>
                    <a:pt x="4" y="55"/>
                  </a:lnTo>
                  <a:lnTo>
                    <a:pt x="0" y="38"/>
                  </a:lnTo>
                  <a:lnTo>
                    <a:pt x="8" y="22"/>
                  </a:lnTo>
                  <a:lnTo>
                    <a:pt x="24" y="8"/>
                  </a:lnTo>
                  <a:lnTo>
                    <a:pt x="48" y="0"/>
                  </a:lnTo>
                  <a:lnTo>
                    <a:pt x="75" y="0"/>
                  </a:lnTo>
                  <a:lnTo>
                    <a:pt x="105" y="11"/>
                  </a:lnTo>
                  <a:lnTo>
                    <a:pt x="137"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1028" name="Freeform 44"/>
            <p:cNvSpPr>
              <a:spLocks noChangeAspect="1"/>
            </p:cNvSpPr>
            <p:nvPr/>
          </p:nvSpPr>
          <p:spPr bwMode="auto">
            <a:xfrm>
              <a:off x="1355" y="1891"/>
              <a:ext cx="247" cy="264"/>
            </a:xfrm>
            <a:custGeom>
              <a:avLst/>
              <a:gdLst>
                <a:gd name="T0" fmla="*/ 4880 w 177"/>
                <a:gd name="T1" fmla="*/ 0 h 189"/>
                <a:gd name="T2" fmla="*/ 4953 w 177"/>
                <a:gd name="T3" fmla="*/ 205 h 189"/>
                <a:gd name="T4" fmla="*/ 4953 w 177"/>
                <a:gd name="T5" fmla="*/ 684 h 189"/>
                <a:gd name="T6" fmla="*/ 4880 w 177"/>
                <a:gd name="T7" fmla="*/ 1421 h 189"/>
                <a:gd name="T8" fmla="*/ 4802 w 177"/>
                <a:gd name="T9" fmla="*/ 2227 h 189"/>
                <a:gd name="T10" fmla="*/ 4514 w 177"/>
                <a:gd name="T11" fmla="*/ 3146 h 189"/>
                <a:gd name="T12" fmla="*/ 3963 w 177"/>
                <a:gd name="T13" fmla="*/ 3982 h 189"/>
                <a:gd name="T14" fmla="*/ 3196 w 177"/>
                <a:gd name="T15" fmla="*/ 4755 h 189"/>
                <a:gd name="T16" fmla="*/ 2111 w 177"/>
                <a:gd name="T17" fmla="*/ 5221 h 189"/>
                <a:gd name="T18" fmla="*/ 1513 w 177"/>
                <a:gd name="T19" fmla="*/ 5336 h 189"/>
                <a:gd name="T20" fmla="*/ 1015 w 177"/>
                <a:gd name="T21" fmla="*/ 5330 h 189"/>
                <a:gd name="T22" fmla="*/ 652 w 177"/>
                <a:gd name="T23" fmla="*/ 5115 h 189"/>
                <a:gd name="T24" fmla="*/ 336 w 177"/>
                <a:gd name="T25" fmla="*/ 4862 h 189"/>
                <a:gd name="T26" fmla="*/ 109 w 177"/>
                <a:gd name="T27" fmla="*/ 4478 h 189"/>
                <a:gd name="T28" fmla="*/ 0 w 177"/>
                <a:gd name="T29" fmla="*/ 4019 h 189"/>
                <a:gd name="T30" fmla="*/ 0 w 177"/>
                <a:gd name="T31" fmla="*/ 3537 h 189"/>
                <a:gd name="T32" fmla="*/ 109 w 177"/>
                <a:gd name="T33" fmla="*/ 3000 h 189"/>
                <a:gd name="T34" fmla="*/ 336 w 177"/>
                <a:gd name="T35" fmla="*/ 2457 h 189"/>
                <a:gd name="T36" fmla="*/ 652 w 177"/>
                <a:gd name="T37" fmla="*/ 1942 h 189"/>
                <a:gd name="T38" fmla="*/ 1084 w 177"/>
                <a:gd name="T39" fmla="*/ 1436 h 189"/>
                <a:gd name="T40" fmla="*/ 1622 w 177"/>
                <a:gd name="T41" fmla="*/ 989 h 189"/>
                <a:gd name="T42" fmla="*/ 2245 w 177"/>
                <a:gd name="T43" fmla="*/ 557 h 189"/>
                <a:gd name="T44" fmla="*/ 3028 w 177"/>
                <a:gd name="T45" fmla="*/ 286 h 189"/>
                <a:gd name="T46" fmla="*/ 3891 w 177"/>
                <a:gd name="T47" fmla="*/ 80 h 189"/>
                <a:gd name="T48" fmla="*/ 4880 w 177"/>
                <a:gd name="T49" fmla="*/ 0 h 1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7"/>
                <a:gd name="T76" fmla="*/ 0 h 189"/>
                <a:gd name="T77" fmla="*/ 177 w 177"/>
                <a:gd name="T78" fmla="*/ 189 h 18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7" h="189">
                  <a:moveTo>
                    <a:pt x="175" y="0"/>
                  </a:moveTo>
                  <a:lnTo>
                    <a:pt x="177" y="7"/>
                  </a:lnTo>
                  <a:lnTo>
                    <a:pt x="177" y="24"/>
                  </a:lnTo>
                  <a:lnTo>
                    <a:pt x="175" y="50"/>
                  </a:lnTo>
                  <a:lnTo>
                    <a:pt x="171" y="79"/>
                  </a:lnTo>
                  <a:lnTo>
                    <a:pt x="161" y="111"/>
                  </a:lnTo>
                  <a:lnTo>
                    <a:pt x="142" y="141"/>
                  </a:lnTo>
                  <a:lnTo>
                    <a:pt x="114" y="168"/>
                  </a:lnTo>
                  <a:lnTo>
                    <a:pt x="75" y="185"/>
                  </a:lnTo>
                  <a:lnTo>
                    <a:pt x="54" y="189"/>
                  </a:lnTo>
                  <a:lnTo>
                    <a:pt x="36" y="188"/>
                  </a:lnTo>
                  <a:lnTo>
                    <a:pt x="23" y="181"/>
                  </a:lnTo>
                  <a:lnTo>
                    <a:pt x="12" y="172"/>
                  </a:lnTo>
                  <a:lnTo>
                    <a:pt x="4" y="158"/>
                  </a:lnTo>
                  <a:lnTo>
                    <a:pt x="0" y="142"/>
                  </a:lnTo>
                  <a:lnTo>
                    <a:pt x="0" y="125"/>
                  </a:lnTo>
                  <a:lnTo>
                    <a:pt x="4" y="106"/>
                  </a:lnTo>
                  <a:lnTo>
                    <a:pt x="12" y="87"/>
                  </a:lnTo>
                  <a:lnTo>
                    <a:pt x="23" y="69"/>
                  </a:lnTo>
                  <a:lnTo>
                    <a:pt x="39" y="51"/>
                  </a:lnTo>
                  <a:lnTo>
                    <a:pt x="58" y="35"/>
                  </a:lnTo>
                  <a:lnTo>
                    <a:pt x="80" y="20"/>
                  </a:lnTo>
                  <a:lnTo>
                    <a:pt x="108" y="10"/>
                  </a:lnTo>
                  <a:lnTo>
                    <a:pt x="139" y="3"/>
                  </a:lnTo>
                  <a:lnTo>
                    <a:pt x="1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1029" name="Freeform 45"/>
            <p:cNvSpPr>
              <a:spLocks noChangeAspect="1"/>
            </p:cNvSpPr>
            <p:nvPr/>
          </p:nvSpPr>
          <p:spPr bwMode="auto">
            <a:xfrm>
              <a:off x="1408" y="1946"/>
              <a:ext cx="141" cy="153"/>
            </a:xfrm>
            <a:custGeom>
              <a:avLst/>
              <a:gdLst>
                <a:gd name="T0" fmla="*/ 2810 w 101"/>
                <a:gd name="T1" fmla="*/ 0 h 110"/>
                <a:gd name="T2" fmla="*/ 2810 w 101"/>
                <a:gd name="T3" fmla="*/ 108 h 110"/>
                <a:gd name="T4" fmla="*/ 2840 w 101"/>
                <a:gd name="T5" fmla="*/ 405 h 110"/>
                <a:gd name="T6" fmla="*/ 2810 w 101"/>
                <a:gd name="T7" fmla="*/ 815 h 110"/>
                <a:gd name="T8" fmla="*/ 2707 w 101"/>
                <a:gd name="T9" fmla="*/ 1262 h 110"/>
                <a:gd name="T10" fmla="*/ 2558 w 101"/>
                <a:gd name="T11" fmla="*/ 1797 h 110"/>
                <a:gd name="T12" fmla="*/ 2287 w 101"/>
                <a:gd name="T13" fmla="*/ 2242 h 110"/>
                <a:gd name="T14" fmla="*/ 1832 w 101"/>
                <a:gd name="T15" fmla="*/ 2651 h 110"/>
                <a:gd name="T16" fmla="*/ 1177 w 101"/>
                <a:gd name="T17" fmla="*/ 2931 h 110"/>
                <a:gd name="T18" fmla="*/ 557 w 101"/>
                <a:gd name="T19" fmla="*/ 2985 h 110"/>
                <a:gd name="T20" fmla="*/ 152 w 101"/>
                <a:gd name="T21" fmla="*/ 2689 h 110"/>
                <a:gd name="T22" fmla="*/ 0 w 101"/>
                <a:gd name="T23" fmla="*/ 2242 h 110"/>
                <a:gd name="T24" fmla="*/ 1 w 101"/>
                <a:gd name="T25" fmla="*/ 1682 h 110"/>
                <a:gd name="T26" fmla="*/ 349 w 101"/>
                <a:gd name="T27" fmla="*/ 1089 h 110"/>
                <a:gd name="T28" fmla="*/ 912 w 101"/>
                <a:gd name="T29" fmla="*/ 544 h 110"/>
                <a:gd name="T30" fmla="*/ 1717 w 101"/>
                <a:gd name="T31" fmla="*/ 135 h 110"/>
                <a:gd name="T32" fmla="*/ 2810 w 101"/>
                <a:gd name="T33" fmla="*/ 0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
                <a:gd name="T52" fmla="*/ 0 h 110"/>
                <a:gd name="T53" fmla="*/ 101 w 101"/>
                <a:gd name="T54" fmla="*/ 110 h 1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 h="110">
                  <a:moveTo>
                    <a:pt x="100" y="0"/>
                  </a:moveTo>
                  <a:lnTo>
                    <a:pt x="100" y="4"/>
                  </a:lnTo>
                  <a:lnTo>
                    <a:pt x="101" y="15"/>
                  </a:lnTo>
                  <a:lnTo>
                    <a:pt x="100" y="30"/>
                  </a:lnTo>
                  <a:lnTo>
                    <a:pt x="97" y="47"/>
                  </a:lnTo>
                  <a:lnTo>
                    <a:pt x="91" y="66"/>
                  </a:lnTo>
                  <a:lnTo>
                    <a:pt x="81" y="83"/>
                  </a:lnTo>
                  <a:lnTo>
                    <a:pt x="65" y="98"/>
                  </a:lnTo>
                  <a:lnTo>
                    <a:pt x="42" y="108"/>
                  </a:lnTo>
                  <a:lnTo>
                    <a:pt x="20" y="110"/>
                  </a:lnTo>
                  <a:lnTo>
                    <a:pt x="6" y="99"/>
                  </a:lnTo>
                  <a:lnTo>
                    <a:pt x="0" y="83"/>
                  </a:lnTo>
                  <a:lnTo>
                    <a:pt x="1" y="62"/>
                  </a:lnTo>
                  <a:lnTo>
                    <a:pt x="12" y="40"/>
                  </a:lnTo>
                  <a:lnTo>
                    <a:pt x="32" y="20"/>
                  </a:lnTo>
                  <a:lnTo>
                    <a:pt x="61" y="5"/>
                  </a:lnTo>
                  <a:lnTo>
                    <a:pt x="10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1030" name="Freeform 46"/>
            <p:cNvSpPr>
              <a:spLocks noChangeAspect="1"/>
            </p:cNvSpPr>
            <p:nvPr/>
          </p:nvSpPr>
          <p:spPr bwMode="auto">
            <a:xfrm>
              <a:off x="1563" y="1901"/>
              <a:ext cx="188" cy="330"/>
            </a:xfrm>
            <a:custGeom>
              <a:avLst/>
              <a:gdLst>
                <a:gd name="T0" fmla="*/ 1560 w 135"/>
                <a:gd name="T1" fmla="*/ 0 h 237"/>
                <a:gd name="T2" fmla="*/ 1698 w 135"/>
                <a:gd name="T3" fmla="*/ 109 h 237"/>
                <a:gd name="T4" fmla="*/ 2096 w 135"/>
                <a:gd name="T5" fmla="*/ 440 h 237"/>
                <a:gd name="T6" fmla="*/ 2560 w 135"/>
                <a:gd name="T7" fmla="*/ 962 h 237"/>
                <a:gd name="T8" fmla="*/ 3054 w 135"/>
                <a:gd name="T9" fmla="*/ 1656 h 237"/>
                <a:gd name="T10" fmla="*/ 3487 w 135"/>
                <a:gd name="T11" fmla="*/ 2455 h 237"/>
                <a:gd name="T12" fmla="*/ 3706 w 135"/>
                <a:gd name="T13" fmla="*/ 3361 h 237"/>
                <a:gd name="T14" fmla="*/ 3644 w 135"/>
                <a:gd name="T15" fmla="*/ 4403 h 237"/>
                <a:gd name="T16" fmla="*/ 3268 w 135"/>
                <a:gd name="T17" fmla="*/ 5510 h 237"/>
                <a:gd name="T18" fmla="*/ 2560 w 135"/>
                <a:gd name="T19" fmla="*/ 6301 h 237"/>
                <a:gd name="T20" fmla="*/ 1760 w 135"/>
                <a:gd name="T21" fmla="*/ 6486 h 237"/>
                <a:gd name="T22" fmla="*/ 985 w 135"/>
                <a:gd name="T23" fmla="*/ 6122 h 237"/>
                <a:gd name="T24" fmla="*/ 357 w 135"/>
                <a:gd name="T25" fmla="*/ 5352 h 237"/>
                <a:gd name="T26" fmla="*/ 0 w 135"/>
                <a:gd name="T27" fmla="*/ 4252 h 237"/>
                <a:gd name="T28" fmla="*/ 0 w 135"/>
                <a:gd name="T29" fmla="*/ 2921 h 237"/>
                <a:gd name="T30" fmla="*/ 468 w 135"/>
                <a:gd name="T31" fmla="*/ 1507 h 237"/>
                <a:gd name="T32" fmla="*/ 1560 w 135"/>
                <a:gd name="T33" fmla="*/ 0 h 2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5"/>
                <a:gd name="T52" fmla="*/ 0 h 237"/>
                <a:gd name="T53" fmla="*/ 135 w 135"/>
                <a:gd name="T54" fmla="*/ 237 h 2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5" h="237">
                  <a:moveTo>
                    <a:pt x="57" y="0"/>
                  </a:moveTo>
                  <a:lnTo>
                    <a:pt x="62" y="4"/>
                  </a:lnTo>
                  <a:lnTo>
                    <a:pt x="76" y="16"/>
                  </a:lnTo>
                  <a:lnTo>
                    <a:pt x="93" y="35"/>
                  </a:lnTo>
                  <a:lnTo>
                    <a:pt x="111" y="60"/>
                  </a:lnTo>
                  <a:lnTo>
                    <a:pt x="127" y="90"/>
                  </a:lnTo>
                  <a:lnTo>
                    <a:pt x="135" y="123"/>
                  </a:lnTo>
                  <a:lnTo>
                    <a:pt x="133" y="161"/>
                  </a:lnTo>
                  <a:lnTo>
                    <a:pt x="119" y="201"/>
                  </a:lnTo>
                  <a:lnTo>
                    <a:pt x="93" y="230"/>
                  </a:lnTo>
                  <a:lnTo>
                    <a:pt x="64" y="237"/>
                  </a:lnTo>
                  <a:lnTo>
                    <a:pt x="36" y="223"/>
                  </a:lnTo>
                  <a:lnTo>
                    <a:pt x="13" y="195"/>
                  </a:lnTo>
                  <a:lnTo>
                    <a:pt x="0" y="155"/>
                  </a:lnTo>
                  <a:lnTo>
                    <a:pt x="0" y="107"/>
                  </a:lnTo>
                  <a:lnTo>
                    <a:pt x="17" y="55"/>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1031" name="Freeform 47"/>
            <p:cNvSpPr>
              <a:spLocks noChangeAspect="1"/>
            </p:cNvSpPr>
            <p:nvPr/>
          </p:nvSpPr>
          <p:spPr bwMode="auto">
            <a:xfrm>
              <a:off x="1599" y="1976"/>
              <a:ext cx="109" cy="190"/>
            </a:xfrm>
            <a:custGeom>
              <a:avLst/>
              <a:gdLst>
                <a:gd name="T0" fmla="*/ 977 w 78"/>
                <a:gd name="T1" fmla="*/ 0 h 136"/>
                <a:gd name="T2" fmla="*/ 1017 w 78"/>
                <a:gd name="T3" fmla="*/ 57 h 136"/>
                <a:gd name="T4" fmla="*/ 1237 w 78"/>
                <a:gd name="T5" fmla="*/ 260 h 136"/>
                <a:gd name="T6" fmla="*/ 1525 w 78"/>
                <a:gd name="T7" fmla="*/ 559 h 136"/>
                <a:gd name="T8" fmla="*/ 1839 w 78"/>
                <a:gd name="T9" fmla="*/ 977 h 136"/>
                <a:gd name="T10" fmla="*/ 2079 w 78"/>
                <a:gd name="T11" fmla="*/ 1485 h 136"/>
                <a:gd name="T12" fmla="*/ 2209 w 78"/>
                <a:gd name="T13" fmla="*/ 2041 h 136"/>
                <a:gd name="T14" fmla="*/ 2197 w 78"/>
                <a:gd name="T15" fmla="*/ 2639 h 136"/>
                <a:gd name="T16" fmla="*/ 1945 w 78"/>
                <a:gd name="T17" fmla="*/ 3280 h 136"/>
                <a:gd name="T18" fmla="*/ 1525 w 78"/>
                <a:gd name="T19" fmla="*/ 3769 h 136"/>
                <a:gd name="T20" fmla="*/ 1017 w 78"/>
                <a:gd name="T21" fmla="*/ 3845 h 136"/>
                <a:gd name="T22" fmla="*/ 576 w 78"/>
                <a:gd name="T23" fmla="*/ 3646 h 136"/>
                <a:gd name="T24" fmla="*/ 211 w 78"/>
                <a:gd name="T25" fmla="*/ 3215 h 136"/>
                <a:gd name="T26" fmla="*/ 0 w 78"/>
                <a:gd name="T27" fmla="*/ 2512 h 136"/>
                <a:gd name="T28" fmla="*/ 0 w 78"/>
                <a:gd name="T29" fmla="*/ 1725 h 136"/>
                <a:gd name="T30" fmla="*/ 306 w 78"/>
                <a:gd name="T31" fmla="*/ 914 h 136"/>
                <a:gd name="T32" fmla="*/ 977 w 78"/>
                <a:gd name="T33" fmla="*/ 0 h 1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136"/>
                <a:gd name="T53" fmla="*/ 78 w 78"/>
                <a:gd name="T54" fmla="*/ 136 h 1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136">
                  <a:moveTo>
                    <a:pt x="34" y="0"/>
                  </a:moveTo>
                  <a:lnTo>
                    <a:pt x="36" y="2"/>
                  </a:lnTo>
                  <a:lnTo>
                    <a:pt x="44" y="9"/>
                  </a:lnTo>
                  <a:lnTo>
                    <a:pt x="54" y="20"/>
                  </a:lnTo>
                  <a:lnTo>
                    <a:pt x="65" y="34"/>
                  </a:lnTo>
                  <a:lnTo>
                    <a:pt x="73" y="52"/>
                  </a:lnTo>
                  <a:lnTo>
                    <a:pt x="78" y="72"/>
                  </a:lnTo>
                  <a:lnTo>
                    <a:pt x="77" y="93"/>
                  </a:lnTo>
                  <a:lnTo>
                    <a:pt x="69" y="116"/>
                  </a:lnTo>
                  <a:lnTo>
                    <a:pt x="54" y="133"/>
                  </a:lnTo>
                  <a:lnTo>
                    <a:pt x="36" y="136"/>
                  </a:lnTo>
                  <a:lnTo>
                    <a:pt x="20" y="129"/>
                  </a:lnTo>
                  <a:lnTo>
                    <a:pt x="7" y="113"/>
                  </a:lnTo>
                  <a:lnTo>
                    <a:pt x="0" y="89"/>
                  </a:lnTo>
                  <a:lnTo>
                    <a:pt x="0" y="61"/>
                  </a:lnTo>
                  <a:lnTo>
                    <a:pt x="11" y="32"/>
                  </a:lnTo>
                  <a:lnTo>
                    <a:pt x="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1032" name="Freeform 48"/>
            <p:cNvSpPr>
              <a:spLocks noChangeAspect="1"/>
            </p:cNvSpPr>
            <p:nvPr/>
          </p:nvSpPr>
          <p:spPr bwMode="auto">
            <a:xfrm>
              <a:off x="1681" y="1875"/>
              <a:ext cx="265" cy="245"/>
            </a:xfrm>
            <a:custGeom>
              <a:avLst/>
              <a:gdLst>
                <a:gd name="T0" fmla="*/ 0 w 190"/>
                <a:gd name="T1" fmla="*/ 56 h 176"/>
                <a:gd name="T2" fmla="*/ 204 w 190"/>
                <a:gd name="T3" fmla="*/ 0 h 176"/>
                <a:gd name="T4" fmla="*/ 654 w 190"/>
                <a:gd name="T5" fmla="*/ 0 h 176"/>
                <a:gd name="T6" fmla="*/ 1403 w 190"/>
                <a:gd name="T7" fmla="*/ 56 h 176"/>
                <a:gd name="T8" fmla="*/ 2236 w 190"/>
                <a:gd name="T9" fmla="*/ 152 h 176"/>
                <a:gd name="T10" fmla="*/ 3153 w 190"/>
                <a:gd name="T11" fmla="*/ 440 h 176"/>
                <a:gd name="T12" fmla="*/ 3957 w 190"/>
                <a:gd name="T13" fmla="*/ 961 h 176"/>
                <a:gd name="T14" fmla="*/ 4716 w 190"/>
                <a:gd name="T15" fmla="*/ 1732 h 176"/>
                <a:gd name="T16" fmla="*/ 5166 w 190"/>
                <a:gd name="T17" fmla="*/ 2798 h 176"/>
                <a:gd name="T18" fmla="*/ 5299 w 190"/>
                <a:gd name="T19" fmla="*/ 3342 h 176"/>
                <a:gd name="T20" fmla="*/ 5272 w 190"/>
                <a:gd name="T21" fmla="*/ 3791 h 176"/>
                <a:gd name="T22" fmla="*/ 5071 w 190"/>
                <a:gd name="T23" fmla="*/ 4210 h 176"/>
                <a:gd name="T24" fmla="*/ 4813 w 190"/>
                <a:gd name="T25" fmla="*/ 4506 h 176"/>
                <a:gd name="T26" fmla="*/ 4439 w 190"/>
                <a:gd name="T27" fmla="*/ 4672 h 176"/>
                <a:gd name="T28" fmla="*/ 3986 w 190"/>
                <a:gd name="T29" fmla="*/ 4810 h 176"/>
                <a:gd name="T30" fmla="*/ 3508 w 190"/>
                <a:gd name="T31" fmla="*/ 4810 h 176"/>
                <a:gd name="T32" fmla="*/ 2971 w 190"/>
                <a:gd name="T33" fmla="*/ 4672 h 176"/>
                <a:gd name="T34" fmla="*/ 2463 w 190"/>
                <a:gd name="T35" fmla="*/ 4506 h 176"/>
                <a:gd name="T36" fmla="*/ 1957 w 190"/>
                <a:gd name="T37" fmla="*/ 4183 h 176"/>
                <a:gd name="T38" fmla="*/ 1416 w 190"/>
                <a:gd name="T39" fmla="*/ 3771 h 176"/>
                <a:gd name="T40" fmla="*/ 979 w 190"/>
                <a:gd name="T41" fmla="*/ 3263 h 176"/>
                <a:gd name="T42" fmla="*/ 616 w 190"/>
                <a:gd name="T43" fmla="*/ 2593 h 176"/>
                <a:gd name="T44" fmla="*/ 285 w 190"/>
                <a:gd name="T45" fmla="*/ 1893 h 176"/>
                <a:gd name="T46" fmla="*/ 78 w 190"/>
                <a:gd name="T47" fmla="*/ 1041 h 176"/>
                <a:gd name="T48" fmla="*/ 0 w 190"/>
                <a:gd name="T49" fmla="*/ 56 h 1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0"/>
                <a:gd name="T76" fmla="*/ 0 h 176"/>
                <a:gd name="T77" fmla="*/ 190 w 190"/>
                <a:gd name="T78" fmla="*/ 176 h 1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0" h="176">
                  <a:moveTo>
                    <a:pt x="0" y="2"/>
                  </a:moveTo>
                  <a:lnTo>
                    <a:pt x="7" y="0"/>
                  </a:lnTo>
                  <a:lnTo>
                    <a:pt x="24" y="0"/>
                  </a:lnTo>
                  <a:lnTo>
                    <a:pt x="50" y="2"/>
                  </a:lnTo>
                  <a:lnTo>
                    <a:pt x="80" y="6"/>
                  </a:lnTo>
                  <a:lnTo>
                    <a:pt x="113" y="16"/>
                  </a:lnTo>
                  <a:lnTo>
                    <a:pt x="142" y="35"/>
                  </a:lnTo>
                  <a:lnTo>
                    <a:pt x="169" y="63"/>
                  </a:lnTo>
                  <a:lnTo>
                    <a:pt x="186" y="102"/>
                  </a:lnTo>
                  <a:lnTo>
                    <a:pt x="190" y="122"/>
                  </a:lnTo>
                  <a:lnTo>
                    <a:pt x="189" y="139"/>
                  </a:lnTo>
                  <a:lnTo>
                    <a:pt x="182" y="154"/>
                  </a:lnTo>
                  <a:lnTo>
                    <a:pt x="173" y="165"/>
                  </a:lnTo>
                  <a:lnTo>
                    <a:pt x="159" y="171"/>
                  </a:lnTo>
                  <a:lnTo>
                    <a:pt x="143" y="176"/>
                  </a:lnTo>
                  <a:lnTo>
                    <a:pt x="126" y="176"/>
                  </a:lnTo>
                  <a:lnTo>
                    <a:pt x="107" y="171"/>
                  </a:lnTo>
                  <a:lnTo>
                    <a:pt x="88" y="165"/>
                  </a:lnTo>
                  <a:lnTo>
                    <a:pt x="70" y="153"/>
                  </a:lnTo>
                  <a:lnTo>
                    <a:pt x="51" y="138"/>
                  </a:lnTo>
                  <a:lnTo>
                    <a:pt x="35" y="119"/>
                  </a:lnTo>
                  <a:lnTo>
                    <a:pt x="22" y="95"/>
                  </a:lnTo>
                  <a:lnTo>
                    <a:pt x="10" y="69"/>
                  </a:lnTo>
                  <a:lnTo>
                    <a:pt x="3" y="38"/>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1033" name="Freeform 49"/>
            <p:cNvSpPr>
              <a:spLocks noChangeAspect="1"/>
            </p:cNvSpPr>
            <p:nvPr/>
          </p:nvSpPr>
          <p:spPr bwMode="auto">
            <a:xfrm>
              <a:off x="1736" y="1928"/>
              <a:ext cx="153" cy="140"/>
            </a:xfrm>
            <a:custGeom>
              <a:avLst/>
              <a:gdLst>
                <a:gd name="T0" fmla="*/ 0 w 110"/>
                <a:gd name="T1" fmla="*/ 1 h 101"/>
                <a:gd name="T2" fmla="*/ 108 w 110"/>
                <a:gd name="T3" fmla="*/ 1 h 101"/>
                <a:gd name="T4" fmla="*/ 405 w 110"/>
                <a:gd name="T5" fmla="*/ 0 h 101"/>
                <a:gd name="T6" fmla="*/ 783 w 110"/>
                <a:gd name="T7" fmla="*/ 1 h 101"/>
                <a:gd name="T8" fmla="*/ 1262 w 110"/>
                <a:gd name="T9" fmla="*/ 105 h 101"/>
                <a:gd name="T10" fmla="*/ 1755 w 110"/>
                <a:gd name="T11" fmla="*/ 255 h 101"/>
                <a:gd name="T12" fmla="*/ 2242 w 110"/>
                <a:gd name="T13" fmla="*/ 532 h 101"/>
                <a:gd name="T14" fmla="*/ 2651 w 110"/>
                <a:gd name="T15" fmla="*/ 940 h 101"/>
                <a:gd name="T16" fmla="*/ 2931 w 110"/>
                <a:gd name="T17" fmla="*/ 1557 h 101"/>
                <a:gd name="T18" fmla="*/ 2985 w 110"/>
                <a:gd name="T19" fmla="*/ 2094 h 101"/>
                <a:gd name="T20" fmla="*/ 2701 w 110"/>
                <a:gd name="T21" fmla="*/ 2496 h 101"/>
                <a:gd name="T22" fmla="*/ 2242 w 110"/>
                <a:gd name="T23" fmla="*/ 2648 h 101"/>
                <a:gd name="T24" fmla="*/ 1707 w 110"/>
                <a:gd name="T25" fmla="*/ 2588 h 101"/>
                <a:gd name="T26" fmla="*/ 1089 w 110"/>
                <a:gd name="T27" fmla="*/ 2295 h 101"/>
                <a:gd name="T28" fmla="*/ 544 w 110"/>
                <a:gd name="T29" fmla="*/ 1806 h 101"/>
                <a:gd name="T30" fmla="*/ 135 w 110"/>
                <a:gd name="T31" fmla="*/ 1034 h 101"/>
                <a:gd name="T32" fmla="*/ 0 w 110"/>
                <a:gd name="T33" fmla="*/ 1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101"/>
                <a:gd name="T53" fmla="*/ 110 w 110"/>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101">
                  <a:moveTo>
                    <a:pt x="0" y="1"/>
                  </a:moveTo>
                  <a:lnTo>
                    <a:pt x="4" y="1"/>
                  </a:lnTo>
                  <a:lnTo>
                    <a:pt x="15" y="0"/>
                  </a:lnTo>
                  <a:lnTo>
                    <a:pt x="29" y="1"/>
                  </a:lnTo>
                  <a:lnTo>
                    <a:pt x="47" y="4"/>
                  </a:lnTo>
                  <a:lnTo>
                    <a:pt x="65" y="10"/>
                  </a:lnTo>
                  <a:lnTo>
                    <a:pt x="83" y="20"/>
                  </a:lnTo>
                  <a:lnTo>
                    <a:pt x="98" y="36"/>
                  </a:lnTo>
                  <a:lnTo>
                    <a:pt x="108" y="59"/>
                  </a:lnTo>
                  <a:lnTo>
                    <a:pt x="110" y="80"/>
                  </a:lnTo>
                  <a:lnTo>
                    <a:pt x="100" y="95"/>
                  </a:lnTo>
                  <a:lnTo>
                    <a:pt x="83" y="101"/>
                  </a:lnTo>
                  <a:lnTo>
                    <a:pt x="63" y="99"/>
                  </a:lnTo>
                  <a:lnTo>
                    <a:pt x="40" y="88"/>
                  </a:lnTo>
                  <a:lnTo>
                    <a:pt x="20" y="69"/>
                  </a:lnTo>
                  <a:lnTo>
                    <a:pt x="5" y="40"/>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1034" name="Freeform 50"/>
            <p:cNvSpPr>
              <a:spLocks noChangeAspect="1"/>
            </p:cNvSpPr>
            <p:nvPr/>
          </p:nvSpPr>
          <p:spPr bwMode="auto">
            <a:xfrm>
              <a:off x="1691" y="1725"/>
              <a:ext cx="332" cy="193"/>
            </a:xfrm>
            <a:custGeom>
              <a:avLst/>
              <a:gdLst>
                <a:gd name="T0" fmla="*/ 0 w 238"/>
                <a:gd name="T1" fmla="*/ 2229 h 138"/>
                <a:gd name="T2" fmla="*/ 109 w 238"/>
                <a:gd name="T3" fmla="*/ 2095 h 138"/>
                <a:gd name="T4" fmla="*/ 442 w 238"/>
                <a:gd name="T5" fmla="*/ 1696 h 138"/>
                <a:gd name="T6" fmla="*/ 981 w 238"/>
                <a:gd name="T7" fmla="*/ 1213 h 138"/>
                <a:gd name="T8" fmla="*/ 1675 w 238"/>
                <a:gd name="T9" fmla="*/ 701 h 138"/>
                <a:gd name="T10" fmla="*/ 2475 w 238"/>
                <a:gd name="T11" fmla="*/ 220 h 138"/>
                <a:gd name="T12" fmla="*/ 3453 w 238"/>
                <a:gd name="T13" fmla="*/ 0 h 138"/>
                <a:gd name="T14" fmla="*/ 4548 w 238"/>
                <a:gd name="T15" fmla="*/ 57 h 138"/>
                <a:gd name="T16" fmla="*/ 5669 w 238"/>
                <a:gd name="T17" fmla="*/ 448 h 138"/>
                <a:gd name="T18" fmla="*/ 6167 w 238"/>
                <a:gd name="T19" fmla="*/ 808 h 138"/>
                <a:gd name="T20" fmla="*/ 6434 w 238"/>
                <a:gd name="T21" fmla="*/ 1213 h 138"/>
                <a:gd name="T22" fmla="*/ 6637 w 238"/>
                <a:gd name="T23" fmla="*/ 1649 h 138"/>
                <a:gd name="T24" fmla="*/ 6637 w 238"/>
                <a:gd name="T25" fmla="*/ 2025 h 138"/>
                <a:gd name="T26" fmla="*/ 6528 w 238"/>
                <a:gd name="T27" fmla="*/ 2459 h 138"/>
                <a:gd name="T28" fmla="*/ 6281 w 238"/>
                <a:gd name="T29" fmla="*/ 2832 h 138"/>
                <a:gd name="T30" fmla="*/ 5916 w 238"/>
                <a:gd name="T31" fmla="*/ 3233 h 138"/>
                <a:gd name="T32" fmla="*/ 5463 w 238"/>
                <a:gd name="T33" fmla="*/ 3527 h 138"/>
                <a:gd name="T34" fmla="*/ 4965 w 238"/>
                <a:gd name="T35" fmla="*/ 3750 h 138"/>
                <a:gd name="T36" fmla="*/ 4351 w 238"/>
                <a:gd name="T37" fmla="*/ 3937 h 138"/>
                <a:gd name="T38" fmla="*/ 3745 w 238"/>
                <a:gd name="T39" fmla="*/ 3961 h 138"/>
                <a:gd name="T40" fmla="*/ 3021 w 238"/>
                <a:gd name="T41" fmla="*/ 3937 h 138"/>
                <a:gd name="T42" fmla="*/ 2261 w 238"/>
                <a:gd name="T43" fmla="*/ 3734 h 138"/>
                <a:gd name="T44" fmla="*/ 1533 w 238"/>
                <a:gd name="T45" fmla="*/ 3382 h 138"/>
                <a:gd name="T46" fmla="*/ 760 w 238"/>
                <a:gd name="T47" fmla="*/ 2889 h 138"/>
                <a:gd name="T48" fmla="*/ 0 w 238"/>
                <a:gd name="T49" fmla="*/ 2229 h 1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8"/>
                <a:gd name="T76" fmla="*/ 0 h 138"/>
                <a:gd name="T77" fmla="*/ 238 w 238"/>
                <a:gd name="T78" fmla="*/ 138 h 1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8" h="138">
                  <a:moveTo>
                    <a:pt x="0" y="78"/>
                  </a:moveTo>
                  <a:lnTo>
                    <a:pt x="4" y="73"/>
                  </a:lnTo>
                  <a:lnTo>
                    <a:pt x="16" y="59"/>
                  </a:lnTo>
                  <a:lnTo>
                    <a:pt x="35" y="42"/>
                  </a:lnTo>
                  <a:lnTo>
                    <a:pt x="60" y="24"/>
                  </a:lnTo>
                  <a:lnTo>
                    <a:pt x="89" y="8"/>
                  </a:lnTo>
                  <a:lnTo>
                    <a:pt x="124" y="0"/>
                  </a:lnTo>
                  <a:lnTo>
                    <a:pt x="163" y="2"/>
                  </a:lnTo>
                  <a:lnTo>
                    <a:pt x="203" y="16"/>
                  </a:lnTo>
                  <a:lnTo>
                    <a:pt x="221" y="28"/>
                  </a:lnTo>
                  <a:lnTo>
                    <a:pt x="231" y="42"/>
                  </a:lnTo>
                  <a:lnTo>
                    <a:pt x="238" y="57"/>
                  </a:lnTo>
                  <a:lnTo>
                    <a:pt x="238" y="71"/>
                  </a:lnTo>
                  <a:lnTo>
                    <a:pt x="234" y="86"/>
                  </a:lnTo>
                  <a:lnTo>
                    <a:pt x="225" y="99"/>
                  </a:lnTo>
                  <a:lnTo>
                    <a:pt x="212" y="113"/>
                  </a:lnTo>
                  <a:lnTo>
                    <a:pt x="196" y="123"/>
                  </a:lnTo>
                  <a:lnTo>
                    <a:pt x="178" y="131"/>
                  </a:lnTo>
                  <a:lnTo>
                    <a:pt x="156" y="137"/>
                  </a:lnTo>
                  <a:lnTo>
                    <a:pt x="134" y="138"/>
                  </a:lnTo>
                  <a:lnTo>
                    <a:pt x="108" y="137"/>
                  </a:lnTo>
                  <a:lnTo>
                    <a:pt x="81" y="130"/>
                  </a:lnTo>
                  <a:lnTo>
                    <a:pt x="55" y="118"/>
                  </a:lnTo>
                  <a:lnTo>
                    <a:pt x="27" y="101"/>
                  </a:lnTo>
                  <a:lnTo>
                    <a:pt x="0"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1035" name="Freeform 51"/>
            <p:cNvSpPr>
              <a:spLocks noChangeAspect="1"/>
            </p:cNvSpPr>
            <p:nvPr/>
          </p:nvSpPr>
          <p:spPr bwMode="auto">
            <a:xfrm>
              <a:off x="1765" y="1769"/>
              <a:ext cx="192" cy="110"/>
            </a:xfrm>
            <a:custGeom>
              <a:avLst/>
              <a:gdLst>
                <a:gd name="T0" fmla="*/ 0 w 138"/>
                <a:gd name="T1" fmla="*/ 1264 h 79"/>
                <a:gd name="T2" fmla="*/ 78 w 138"/>
                <a:gd name="T3" fmla="*/ 1189 h 79"/>
                <a:gd name="T4" fmla="*/ 262 w 138"/>
                <a:gd name="T5" fmla="*/ 962 h 79"/>
                <a:gd name="T6" fmla="*/ 544 w 138"/>
                <a:gd name="T7" fmla="*/ 707 h 79"/>
                <a:gd name="T8" fmla="*/ 959 w 138"/>
                <a:gd name="T9" fmla="*/ 411 h 79"/>
                <a:gd name="T10" fmla="*/ 1444 w 138"/>
                <a:gd name="T11" fmla="*/ 135 h 79"/>
                <a:gd name="T12" fmla="*/ 1998 w 138"/>
                <a:gd name="T13" fmla="*/ 0 h 79"/>
                <a:gd name="T14" fmla="*/ 2556 w 138"/>
                <a:gd name="T15" fmla="*/ 1 h 79"/>
                <a:gd name="T16" fmla="*/ 3200 w 138"/>
                <a:gd name="T17" fmla="*/ 256 h 79"/>
                <a:gd name="T18" fmla="*/ 3687 w 138"/>
                <a:gd name="T19" fmla="*/ 652 h 79"/>
                <a:gd name="T20" fmla="*/ 3744 w 138"/>
                <a:gd name="T21" fmla="*/ 1147 h 79"/>
                <a:gd name="T22" fmla="*/ 3556 w 138"/>
                <a:gd name="T23" fmla="*/ 1597 h 79"/>
                <a:gd name="T24" fmla="*/ 3096 w 138"/>
                <a:gd name="T25" fmla="*/ 1947 h 79"/>
                <a:gd name="T26" fmla="*/ 2479 w 138"/>
                <a:gd name="T27" fmla="*/ 2165 h 79"/>
                <a:gd name="T28" fmla="*/ 1721 w 138"/>
                <a:gd name="T29" fmla="*/ 2165 h 79"/>
                <a:gd name="T30" fmla="*/ 889 w 138"/>
                <a:gd name="T31" fmla="*/ 1864 h 79"/>
                <a:gd name="T32" fmla="*/ 0 w 138"/>
                <a:gd name="T33" fmla="*/ 1264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8"/>
                <a:gd name="T52" fmla="*/ 0 h 79"/>
                <a:gd name="T53" fmla="*/ 138 w 138"/>
                <a:gd name="T54" fmla="*/ 79 h 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8" h="79">
                  <a:moveTo>
                    <a:pt x="0" y="46"/>
                  </a:moveTo>
                  <a:lnTo>
                    <a:pt x="3" y="43"/>
                  </a:lnTo>
                  <a:lnTo>
                    <a:pt x="10" y="35"/>
                  </a:lnTo>
                  <a:lnTo>
                    <a:pt x="20" y="26"/>
                  </a:lnTo>
                  <a:lnTo>
                    <a:pt x="35" y="15"/>
                  </a:lnTo>
                  <a:lnTo>
                    <a:pt x="53" y="5"/>
                  </a:lnTo>
                  <a:lnTo>
                    <a:pt x="73" y="0"/>
                  </a:lnTo>
                  <a:lnTo>
                    <a:pt x="94" y="1"/>
                  </a:lnTo>
                  <a:lnTo>
                    <a:pt x="118" y="9"/>
                  </a:lnTo>
                  <a:lnTo>
                    <a:pt x="135" y="24"/>
                  </a:lnTo>
                  <a:lnTo>
                    <a:pt x="138" y="42"/>
                  </a:lnTo>
                  <a:lnTo>
                    <a:pt x="131" y="58"/>
                  </a:lnTo>
                  <a:lnTo>
                    <a:pt x="114" y="71"/>
                  </a:lnTo>
                  <a:lnTo>
                    <a:pt x="91" y="79"/>
                  </a:lnTo>
                  <a:lnTo>
                    <a:pt x="63" y="79"/>
                  </a:lnTo>
                  <a:lnTo>
                    <a:pt x="32" y="68"/>
                  </a:lnTo>
                  <a:lnTo>
                    <a:pt x="0"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1036" name="Freeform 52"/>
            <p:cNvSpPr>
              <a:spLocks noChangeAspect="1"/>
            </p:cNvSpPr>
            <p:nvPr/>
          </p:nvSpPr>
          <p:spPr bwMode="auto">
            <a:xfrm>
              <a:off x="1664" y="1530"/>
              <a:ext cx="247" cy="266"/>
            </a:xfrm>
            <a:custGeom>
              <a:avLst/>
              <a:gdLst>
                <a:gd name="T0" fmla="*/ 1 w 177"/>
                <a:gd name="T1" fmla="*/ 5232 h 191"/>
                <a:gd name="T2" fmla="*/ 0 w 177"/>
                <a:gd name="T3" fmla="*/ 5051 h 191"/>
                <a:gd name="T4" fmla="*/ 0 w 177"/>
                <a:gd name="T5" fmla="*/ 4587 h 191"/>
                <a:gd name="T6" fmla="*/ 1 w 177"/>
                <a:gd name="T7" fmla="*/ 3906 h 191"/>
                <a:gd name="T8" fmla="*/ 147 w 177"/>
                <a:gd name="T9" fmla="*/ 3058 h 191"/>
                <a:gd name="T10" fmla="*/ 442 w 177"/>
                <a:gd name="T11" fmla="*/ 2173 h 191"/>
                <a:gd name="T12" fmla="*/ 988 w 177"/>
                <a:gd name="T13" fmla="*/ 1320 h 191"/>
                <a:gd name="T14" fmla="*/ 1772 w 177"/>
                <a:gd name="T15" fmla="*/ 572 h 191"/>
                <a:gd name="T16" fmla="*/ 2840 w 177"/>
                <a:gd name="T17" fmla="*/ 109 h 191"/>
                <a:gd name="T18" fmla="*/ 3451 w 177"/>
                <a:gd name="T19" fmla="*/ 0 h 191"/>
                <a:gd name="T20" fmla="*/ 3959 w 177"/>
                <a:gd name="T21" fmla="*/ 1 h 191"/>
                <a:gd name="T22" fmla="*/ 4318 w 177"/>
                <a:gd name="T23" fmla="*/ 212 h 191"/>
                <a:gd name="T24" fmla="*/ 4615 w 177"/>
                <a:gd name="T25" fmla="*/ 508 h 191"/>
                <a:gd name="T26" fmla="*/ 4831 w 177"/>
                <a:gd name="T27" fmla="*/ 894 h 191"/>
                <a:gd name="T28" fmla="*/ 4953 w 177"/>
                <a:gd name="T29" fmla="*/ 1294 h 191"/>
                <a:gd name="T30" fmla="*/ 4953 w 177"/>
                <a:gd name="T31" fmla="*/ 1762 h 191"/>
                <a:gd name="T32" fmla="*/ 4831 w 177"/>
                <a:gd name="T33" fmla="*/ 2298 h 191"/>
                <a:gd name="T34" fmla="*/ 4615 w 177"/>
                <a:gd name="T35" fmla="*/ 2819 h 191"/>
                <a:gd name="T36" fmla="*/ 4318 w 177"/>
                <a:gd name="T37" fmla="*/ 3359 h 191"/>
                <a:gd name="T38" fmla="*/ 3864 w 177"/>
                <a:gd name="T39" fmla="*/ 3824 h 191"/>
                <a:gd name="T40" fmla="*/ 3339 w 177"/>
                <a:gd name="T41" fmla="*/ 4273 h 191"/>
                <a:gd name="T42" fmla="*/ 2688 w 177"/>
                <a:gd name="T43" fmla="*/ 4678 h 191"/>
                <a:gd name="T44" fmla="*/ 1924 w 177"/>
                <a:gd name="T45" fmla="*/ 4945 h 191"/>
                <a:gd name="T46" fmla="*/ 1063 w 177"/>
                <a:gd name="T47" fmla="*/ 5161 h 191"/>
                <a:gd name="T48" fmla="*/ 1 w 177"/>
                <a:gd name="T49" fmla="*/ 5232 h 1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7"/>
                <a:gd name="T76" fmla="*/ 0 h 191"/>
                <a:gd name="T77" fmla="*/ 177 w 177"/>
                <a:gd name="T78" fmla="*/ 191 h 1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7" h="191">
                  <a:moveTo>
                    <a:pt x="1" y="191"/>
                  </a:moveTo>
                  <a:lnTo>
                    <a:pt x="0" y="184"/>
                  </a:lnTo>
                  <a:lnTo>
                    <a:pt x="0" y="167"/>
                  </a:lnTo>
                  <a:lnTo>
                    <a:pt x="1" y="142"/>
                  </a:lnTo>
                  <a:lnTo>
                    <a:pt x="5" y="111"/>
                  </a:lnTo>
                  <a:lnTo>
                    <a:pt x="16" y="79"/>
                  </a:lnTo>
                  <a:lnTo>
                    <a:pt x="35" y="48"/>
                  </a:lnTo>
                  <a:lnTo>
                    <a:pt x="63" y="21"/>
                  </a:lnTo>
                  <a:lnTo>
                    <a:pt x="102" y="4"/>
                  </a:lnTo>
                  <a:lnTo>
                    <a:pt x="123" y="0"/>
                  </a:lnTo>
                  <a:lnTo>
                    <a:pt x="141" y="1"/>
                  </a:lnTo>
                  <a:lnTo>
                    <a:pt x="154" y="8"/>
                  </a:lnTo>
                  <a:lnTo>
                    <a:pt x="165" y="19"/>
                  </a:lnTo>
                  <a:lnTo>
                    <a:pt x="173" y="32"/>
                  </a:lnTo>
                  <a:lnTo>
                    <a:pt x="177" y="47"/>
                  </a:lnTo>
                  <a:lnTo>
                    <a:pt x="177" y="64"/>
                  </a:lnTo>
                  <a:lnTo>
                    <a:pt x="173" y="83"/>
                  </a:lnTo>
                  <a:lnTo>
                    <a:pt x="165" y="103"/>
                  </a:lnTo>
                  <a:lnTo>
                    <a:pt x="154" y="122"/>
                  </a:lnTo>
                  <a:lnTo>
                    <a:pt x="138" y="139"/>
                  </a:lnTo>
                  <a:lnTo>
                    <a:pt x="119" y="156"/>
                  </a:lnTo>
                  <a:lnTo>
                    <a:pt x="96" y="170"/>
                  </a:lnTo>
                  <a:lnTo>
                    <a:pt x="68" y="180"/>
                  </a:lnTo>
                  <a:lnTo>
                    <a:pt x="38" y="188"/>
                  </a:lnTo>
                  <a:lnTo>
                    <a:pt x="1" y="1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1037" name="Freeform 53"/>
            <p:cNvSpPr>
              <a:spLocks noChangeAspect="1"/>
            </p:cNvSpPr>
            <p:nvPr/>
          </p:nvSpPr>
          <p:spPr bwMode="auto">
            <a:xfrm>
              <a:off x="1717" y="1587"/>
              <a:ext cx="141" cy="154"/>
            </a:xfrm>
            <a:custGeom>
              <a:avLst/>
              <a:gdLst>
                <a:gd name="T0" fmla="*/ 1 w 101"/>
                <a:gd name="T1" fmla="*/ 3185 h 110"/>
                <a:gd name="T2" fmla="*/ 1 w 101"/>
                <a:gd name="T3" fmla="*/ 3053 h 110"/>
                <a:gd name="T4" fmla="*/ 0 w 101"/>
                <a:gd name="T5" fmla="*/ 2744 h 110"/>
                <a:gd name="T6" fmla="*/ 1 w 101"/>
                <a:gd name="T7" fmla="*/ 2327 h 110"/>
                <a:gd name="T8" fmla="*/ 109 w 101"/>
                <a:gd name="T9" fmla="*/ 1813 h 110"/>
                <a:gd name="T10" fmla="*/ 286 w 101"/>
                <a:gd name="T11" fmla="*/ 1295 h 110"/>
                <a:gd name="T12" fmla="*/ 557 w 101"/>
                <a:gd name="T13" fmla="*/ 784 h 110"/>
                <a:gd name="T14" fmla="*/ 1015 w 101"/>
                <a:gd name="T15" fmla="*/ 363 h 110"/>
                <a:gd name="T16" fmla="*/ 1638 w 101"/>
                <a:gd name="T17" fmla="*/ 57 h 110"/>
                <a:gd name="T18" fmla="*/ 2287 w 101"/>
                <a:gd name="T19" fmla="*/ 0 h 110"/>
                <a:gd name="T20" fmla="*/ 2687 w 101"/>
                <a:gd name="T21" fmla="*/ 295 h 110"/>
                <a:gd name="T22" fmla="*/ 2840 w 101"/>
                <a:gd name="T23" fmla="*/ 784 h 110"/>
                <a:gd name="T24" fmla="*/ 2810 w 101"/>
                <a:gd name="T25" fmla="*/ 1361 h 110"/>
                <a:gd name="T26" fmla="*/ 2503 w 101"/>
                <a:gd name="T27" fmla="*/ 2029 h 110"/>
                <a:gd name="T28" fmla="*/ 1929 w 101"/>
                <a:gd name="T29" fmla="*/ 2593 h 110"/>
                <a:gd name="T30" fmla="*/ 1125 w 101"/>
                <a:gd name="T31" fmla="*/ 3034 h 110"/>
                <a:gd name="T32" fmla="*/ 1 w 101"/>
                <a:gd name="T33" fmla="*/ 3185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
                <a:gd name="T52" fmla="*/ 0 h 110"/>
                <a:gd name="T53" fmla="*/ 101 w 101"/>
                <a:gd name="T54" fmla="*/ 110 h 1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 h="110">
                  <a:moveTo>
                    <a:pt x="1" y="110"/>
                  </a:moveTo>
                  <a:lnTo>
                    <a:pt x="1" y="106"/>
                  </a:lnTo>
                  <a:lnTo>
                    <a:pt x="0" y="95"/>
                  </a:lnTo>
                  <a:lnTo>
                    <a:pt x="1" y="81"/>
                  </a:lnTo>
                  <a:lnTo>
                    <a:pt x="4" y="63"/>
                  </a:lnTo>
                  <a:lnTo>
                    <a:pt x="10" y="45"/>
                  </a:lnTo>
                  <a:lnTo>
                    <a:pt x="20" y="27"/>
                  </a:lnTo>
                  <a:lnTo>
                    <a:pt x="36" y="12"/>
                  </a:lnTo>
                  <a:lnTo>
                    <a:pt x="58" y="2"/>
                  </a:lnTo>
                  <a:lnTo>
                    <a:pt x="81" y="0"/>
                  </a:lnTo>
                  <a:lnTo>
                    <a:pt x="95" y="10"/>
                  </a:lnTo>
                  <a:lnTo>
                    <a:pt x="101" y="27"/>
                  </a:lnTo>
                  <a:lnTo>
                    <a:pt x="100" y="47"/>
                  </a:lnTo>
                  <a:lnTo>
                    <a:pt x="89" y="70"/>
                  </a:lnTo>
                  <a:lnTo>
                    <a:pt x="69" y="90"/>
                  </a:lnTo>
                  <a:lnTo>
                    <a:pt x="40" y="105"/>
                  </a:lnTo>
                  <a:lnTo>
                    <a:pt x="1"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1038" name="Freeform 54"/>
            <p:cNvSpPr>
              <a:spLocks noChangeAspect="1"/>
            </p:cNvSpPr>
            <p:nvPr/>
          </p:nvSpPr>
          <p:spPr bwMode="auto">
            <a:xfrm>
              <a:off x="1465" y="1675"/>
              <a:ext cx="337" cy="336"/>
            </a:xfrm>
            <a:custGeom>
              <a:avLst/>
              <a:gdLst>
                <a:gd name="T0" fmla="*/ 5867 w 242"/>
                <a:gd name="T1" fmla="*/ 1120 h 241"/>
                <a:gd name="T2" fmla="*/ 6228 w 242"/>
                <a:gd name="T3" fmla="*/ 1666 h 241"/>
                <a:gd name="T4" fmla="*/ 6514 w 242"/>
                <a:gd name="T5" fmla="*/ 2274 h 241"/>
                <a:gd name="T6" fmla="*/ 6619 w 242"/>
                <a:gd name="T7" fmla="*/ 2910 h 241"/>
                <a:gd name="T8" fmla="*/ 6630 w 242"/>
                <a:gd name="T9" fmla="*/ 3526 h 241"/>
                <a:gd name="T10" fmla="*/ 6521 w 242"/>
                <a:gd name="T11" fmla="*/ 4157 h 241"/>
                <a:gd name="T12" fmla="*/ 6282 w 242"/>
                <a:gd name="T13" fmla="*/ 4744 h 241"/>
                <a:gd name="T14" fmla="*/ 5949 w 242"/>
                <a:gd name="T15" fmla="*/ 5350 h 241"/>
                <a:gd name="T16" fmla="*/ 5460 w 242"/>
                <a:gd name="T17" fmla="*/ 5828 h 241"/>
                <a:gd name="T18" fmla="*/ 4906 w 242"/>
                <a:gd name="T19" fmla="*/ 6257 h 241"/>
                <a:gd name="T20" fmla="*/ 4313 w 242"/>
                <a:gd name="T21" fmla="*/ 6490 h 241"/>
                <a:gd name="T22" fmla="*/ 3679 w 242"/>
                <a:gd name="T23" fmla="*/ 6668 h 241"/>
                <a:gd name="T24" fmla="*/ 3054 w 242"/>
                <a:gd name="T25" fmla="*/ 6671 h 241"/>
                <a:gd name="T26" fmla="*/ 2415 w 242"/>
                <a:gd name="T27" fmla="*/ 6564 h 241"/>
                <a:gd name="T28" fmla="*/ 1803 w 242"/>
                <a:gd name="T29" fmla="*/ 6346 h 241"/>
                <a:gd name="T30" fmla="*/ 1264 w 242"/>
                <a:gd name="T31" fmla="*/ 6022 h 241"/>
                <a:gd name="T32" fmla="*/ 758 w 242"/>
                <a:gd name="T33" fmla="*/ 5568 h 241"/>
                <a:gd name="T34" fmla="*/ 411 w 242"/>
                <a:gd name="T35" fmla="*/ 5011 h 241"/>
                <a:gd name="T36" fmla="*/ 135 w 242"/>
                <a:gd name="T37" fmla="*/ 4420 h 241"/>
                <a:gd name="T38" fmla="*/ 0 w 242"/>
                <a:gd name="T39" fmla="*/ 3796 h 241"/>
                <a:gd name="T40" fmla="*/ 0 w 242"/>
                <a:gd name="T41" fmla="*/ 3170 h 241"/>
                <a:gd name="T42" fmla="*/ 109 w 242"/>
                <a:gd name="T43" fmla="*/ 2529 h 241"/>
                <a:gd name="T44" fmla="*/ 336 w 242"/>
                <a:gd name="T45" fmla="*/ 1953 h 241"/>
                <a:gd name="T46" fmla="*/ 691 w 242"/>
                <a:gd name="T47" fmla="*/ 1326 h 241"/>
                <a:gd name="T48" fmla="*/ 1189 w 242"/>
                <a:gd name="T49" fmla="*/ 857 h 241"/>
                <a:gd name="T50" fmla="*/ 1734 w 242"/>
                <a:gd name="T51" fmla="*/ 441 h 241"/>
                <a:gd name="T52" fmla="*/ 2306 w 242"/>
                <a:gd name="T53" fmla="*/ 204 h 241"/>
                <a:gd name="T54" fmla="*/ 2923 w 242"/>
                <a:gd name="T55" fmla="*/ 56 h 241"/>
                <a:gd name="T56" fmla="*/ 3572 w 242"/>
                <a:gd name="T57" fmla="*/ 0 h 241"/>
                <a:gd name="T58" fmla="*/ 4215 w 242"/>
                <a:gd name="T59" fmla="*/ 109 h 241"/>
                <a:gd name="T60" fmla="*/ 4807 w 242"/>
                <a:gd name="T61" fmla="*/ 336 h 241"/>
                <a:gd name="T62" fmla="*/ 5364 w 242"/>
                <a:gd name="T63" fmla="*/ 652 h 241"/>
                <a:gd name="T64" fmla="*/ 5867 w 242"/>
                <a:gd name="T65" fmla="*/ 1120 h 2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2"/>
                <a:gd name="T100" fmla="*/ 0 h 241"/>
                <a:gd name="T101" fmla="*/ 242 w 242"/>
                <a:gd name="T102" fmla="*/ 241 h 2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2" h="241">
                  <a:moveTo>
                    <a:pt x="213" y="40"/>
                  </a:moveTo>
                  <a:lnTo>
                    <a:pt x="227" y="60"/>
                  </a:lnTo>
                  <a:lnTo>
                    <a:pt x="237" y="82"/>
                  </a:lnTo>
                  <a:lnTo>
                    <a:pt x="241" y="105"/>
                  </a:lnTo>
                  <a:lnTo>
                    <a:pt x="242" y="127"/>
                  </a:lnTo>
                  <a:lnTo>
                    <a:pt x="238" y="150"/>
                  </a:lnTo>
                  <a:lnTo>
                    <a:pt x="229" y="171"/>
                  </a:lnTo>
                  <a:lnTo>
                    <a:pt x="217" y="193"/>
                  </a:lnTo>
                  <a:lnTo>
                    <a:pt x="199" y="210"/>
                  </a:lnTo>
                  <a:lnTo>
                    <a:pt x="179" y="225"/>
                  </a:lnTo>
                  <a:lnTo>
                    <a:pt x="157" y="234"/>
                  </a:lnTo>
                  <a:lnTo>
                    <a:pt x="134" y="240"/>
                  </a:lnTo>
                  <a:lnTo>
                    <a:pt x="111" y="241"/>
                  </a:lnTo>
                  <a:lnTo>
                    <a:pt x="88" y="237"/>
                  </a:lnTo>
                  <a:lnTo>
                    <a:pt x="66" y="229"/>
                  </a:lnTo>
                  <a:lnTo>
                    <a:pt x="46" y="217"/>
                  </a:lnTo>
                  <a:lnTo>
                    <a:pt x="28" y="201"/>
                  </a:lnTo>
                  <a:lnTo>
                    <a:pt x="15" y="181"/>
                  </a:lnTo>
                  <a:lnTo>
                    <a:pt x="5" y="159"/>
                  </a:lnTo>
                  <a:lnTo>
                    <a:pt x="0" y="137"/>
                  </a:lnTo>
                  <a:lnTo>
                    <a:pt x="0" y="114"/>
                  </a:lnTo>
                  <a:lnTo>
                    <a:pt x="4" y="91"/>
                  </a:lnTo>
                  <a:lnTo>
                    <a:pt x="12" y="70"/>
                  </a:lnTo>
                  <a:lnTo>
                    <a:pt x="25" y="48"/>
                  </a:lnTo>
                  <a:lnTo>
                    <a:pt x="43" y="31"/>
                  </a:lnTo>
                  <a:lnTo>
                    <a:pt x="63" y="16"/>
                  </a:lnTo>
                  <a:lnTo>
                    <a:pt x="84" y="7"/>
                  </a:lnTo>
                  <a:lnTo>
                    <a:pt x="107" y="2"/>
                  </a:lnTo>
                  <a:lnTo>
                    <a:pt x="131" y="0"/>
                  </a:lnTo>
                  <a:lnTo>
                    <a:pt x="154" y="4"/>
                  </a:lnTo>
                  <a:lnTo>
                    <a:pt x="175" y="12"/>
                  </a:lnTo>
                  <a:lnTo>
                    <a:pt x="195" y="24"/>
                  </a:lnTo>
                  <a:lnTo>
                    <a:pt x="213"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1039" name="Freeform 55"/>
            <p:cNvSpPr>
              <a:spLocks noChangeAspect="1"/>
            </p:cNvSpPr>
            <p:nvPr/>
          </p:nvSpPr>
          <p:spPr bwMode="auto">
            <a:xfrm>
              <a:off x="1511" y="1723"/>
              <a:ext cx="245" cy="244"/>
            </a:xfrm>
            <a:custGeom>
              <a:avLst/>
              <a:gdLst>
                <a:gd name="T0" fmla="*/ 4210 w 176"/>
                <a:gd name="T1" fmla="*/ 803 h 175"/>
                <a:gd name="T2" fmla="*/ 4506 w 176"/>
                <a:gd name="T3" fmla="*/ 1170 h 175"/>
                <a:gd name="T4" fmla="*/ 4697 w 176"/>
                <a:gd name="T5" fmla="*/ 1631 h 175"/>
                <a:gd name="T6" fmla="*/ 4750 w 176"/>
                <a:gd name="T7" fmla="*/ 2087 h 175"/>
                <a:gd name="T8" fmla="*/ 4810 w 176"/>
                <a:gd name="T9" fmla="*/ 2539 h 175"/>
                <a:gd name="T10" fmla="*/ 4697 w 176"/>
                <a:gd name="T11" fmla="*/ 3017 h 175"/>
                <a:gd name="T12" fmla="*/ 4506 w 176"/>
                <a:gd name="T13" fmla="*/ 3438 h 175"/>
                <a:gd name="T14" fmla="*/ 4254 w 176"/>
                <a:gd name="T15" fmla="*/ 3851 h 175"/>
                <a:gd name="T16" fmla="*/ 3920 w 176"/>
                <a:gd name="T17" fmla="*/ 4234 h 175"/>
                <a:gd name="T18" fmla="*/ 3536 w 176"/>
                <a:gd name="T19" fmla="*/ 4526 h 175"/>
                <a:gd name="T20" fmla="*/ 3122 w 176"/>
                <a:gd name="T21" fmla="*/ 4700 h 175"/>
                <a:gd name="T22" fmla="*/ 2655 w 176"/>
                <a:gd name="T23" fmla="*/ 4841 h 175"/>
                <a:gd name="T24" fmla="*/ 2223 w 176"/>
                <a:gd name="T25" fmla="*/ 4860 h 175"/>
                <a:gd name="T26" fmla="*/ 1761 w 176"/>
                <a:gd name="T27" fmla="*/ 4784 h 175"/>
                <a:gd name="T28" fmla="*/ 1338 w 176"/>
                <a:gd name="T29" fmla="*/ 4640 h 175"/>
                <a:gd name="T30" fmla="*/ 909 w 176"/>
                <a:gd name="T31" fmla="*/ 4359 h 175"/>
                <a:gd name="T32" fmla="*/ 572 w 176"/>
                <a:gd name="T33" fmla="*/ 4027 h 175"/>
                <a:gd name="T34" fmla="*/ 295 w 176"/>
                <a:gd name="T35" fmla="*/ 3645 h 175"/>
                <a:gd name="T36" fmla="*/ 109 w 176"/>
                <a:gd name="T37" fmla="*/ 3224 h 175"/>
                <a:gd name="T38" fmla="*/ 0 w 176"/>
                <a:gd name="T39" fmla="*/ 2743 h 175"/>
                <a:gd name="T40" fmla="*/ 0 w 176"/>
                <a:gd name="T41" fmla="*/ 2312 h 175"/>
                <a:gd name="T42" fmla="*/ 78 w 176"/>
                <a:gd name="T43" fmla="*/ 1849 h 175"/>
                <a:gd name="T44" fmla="*/ 262 w 176"/>
                <a:gd name="T45" fmla="*/ 1401 h 175"/>
                <a:gd name="T46" fmla="*/ 508 w 176"/>
                <a:gd name="T47" fmla="*/ 1005 h 175"/>
                <a:gd name="T48" fmla="*/ 853 w 176"/>
                <a:gd name="T49" fmla="*/ 616 h 175"/>
                <a:gd name="T50" fmla="*/ 1257 w 176"/>
                <a:gd name="T51" fmla="*/ 336 h 175"/>
                <a:gd name="T52" fmla="*/ 1687 w 176"/>
                <a:gd name="T53" fmla="*/ 146 h 175"/>
                <a:gd name="T54" fmla="*/ 2147 w 176"/>
                <a:gd name="T55" fmla="*/ 1 h 175"/>
                <a:gd name="T56" fmla="*/ 2593 w 176"/>
                <a:gd name="T57" fmla="*/ 0 h 175"/>
                <a:gd name="T58" fmla="*/ 3049 w 176"/>
                <a:gd name="T59" fmla="*/ 56 h 175"/>
                <a:gd name="T60" fmla="*/ 3494 w 176"/>
                <a:gd name="T61" fmla="*/ 212 h 175"/>
                <a:gd name="T62" fmla="*/ 3895 w 176"/>
                <a:gd name="T63" fmla="*/ 468 h 175"/>
                <a:gd name="T64" fmla="*/ 4210 w 176"/>
                <a:gd name="T65" fmla="*/ 803 h 1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6"/>
                <a:gd name="T100" fmla="*/ 0 h 175"/>
                <a:gd name="T101" fmla="*/ 176 w 176"/>
                <a:gd name="T102" fmla="*/ 175 h 1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6" h="175">
                  <a:moveTo>
                    <a:pt x="154" y="29"/>
                  </a:moveTo>
                  <a:lnTo>
                    <a:pt x="165" y="42"/>
                  </a:lnTo>
                  <a:lnTo>
                    <a:pt x="172" y="59"/>
                  </a:lnTo>
                  <a:lnTo>
                    <a:pt x="174" y="75"/>
                  </a:lnTo>
                  <a:lnTo>
                    <a:pt x="176" y="92"/>
                  </a:lnTo>
                  <a:lnTo>
                    <a:pt x="172" y="108"/>
                  </a:lnTo>
                  <a:lnTo>
                    <a:pt x="165" y="124"/>
                  </a:lnTo>
                  <a:lnTo>
                    <a:pt x="156" y="139"/>
                  </a:lnTo>
                  <a:lnTo>
                    <a:pt x="144" y="152"/>
                  </a:lnTo>
                  <a:lnTo>
                    <a:pt x="129" y="163"/>
                  </a:lnTo>
                  <a:lnTo>
                    <a:pt x="114" y="169"/>
                  </a:lnTo>
                  <a:lnTo>
                    <a:pt x="97" y="174"/>
                  </a:lnTo>
                  <a:lnTo>
                    <a:pt x="81" y="175"/>
                  </a:lnTo>
                  <a:lnTo>
                    <a:pt x="65" y="172"/>
                  </a:lnTo>
                  <a:lnTo>
                    <a:pt x="49" y="167"/>
                  </a:lnTo>
                  <a:lnTo>
                    <a:pt x="34" y="157"/>
                  </a:lnTo>
                  <a:lnTo>
                    <a:pt x="21" y="145"/>
                  </a:lnTo>
                  <a:lnTo>
                    <a:pt x="11" y="131"/>
                  </a:lnTo>
                  <a:lnTo>
                    <a:pt x="4" y="116"/>
                  </a:lnTo>
                  <a:lnTo>
                    <a:pt x="0" y="99"/>
                  </a:lnTo>
                  <a:lnTo>
                    <a:pt x="0" y="83"/>
                  </a:lnTo>
                  <a:lnTo>
                    <a:pt x="3" y="67"/>
                  </a:lnTo>
                  <a:lnTo>
                    <a:pt x="10" y="50"/>
                  </a:lnTo>
                  <a:lnTo>
                    <a:pt x="19" y="36"/>
                  </a:lnTo>
                  <a:lnTo>
                    <a:pt x="31" y="22"/>
                  </a:lnTo>
                  <a:lnTo>
                    <a:pt x="46" y="12"/>
                  </a:lnTo>
                  <a:lnTo>
                    <a:pt x="62" y="5"/>
                  </a:lnTo>
                  <a:lnTo>
                    <a:pt x="78" y="1"/>
                  </a:lnTo>
                  <a:lnTo>
                    <a:pt x="95" y="0"/>
                  </a:lnTo>
                  <a:lnTo>
                    <a:pt x="111" y="2"/>
                  </a:lnTo>
                  <a:lnTo>
                    <a:pt x="128" y="8"/>
                  </a:lnTo>
                  <a:lnTo>
                    <a:pt x="142" y="17"/>
                  </a:lnTo>
                  <a:lnTo>
                    <a:pt x="154" y="29"/>
                  </a:lnTo>
                  <a:close/>
                </a:path>
              </a:pathLst>
            </a:custGeom>
            <a:solidFill>
              <a:srgbClr val="F7AD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1040" name="Freeform 56"/>
            <p:cNvSpPr>
              <a:spLocks noChangeAspect="1"/>
            </p:cNvSpPr>
            <p:nvPr/>
          </p:nvSpPr>
          <p:spPr bwMode="auto">
            <a:xfrm>
              <a:off x="1563" y="1796"/>
              <a:ext cx="92" cy="94"/>
            </a:xfrm>
            <a:custGeom>
              <a:avLst/>
              <a:gdLst>
                <a:gd name="T0" fmla="*/ 1659 w 66"/>
                <a:gd name="T1" fmla="*/ 314 h 67"/>
                <a:gd name="T2" fmla="*/ 1814 w 66"/>
                <a:gd name="T3" fmla="*/ 644 h 67"/>
                <a:gd name="T4" fmla="*/ 1820 w 66"/>
                <a:gd name="T5" fmla="*/ 1007 h 67"/>
                <a:gd name="T6" fmla="*/ 1710 w 66"/>
                <a:gd name="T7" fmla="*/ 1386 h 67"/>
                <a:gd name="T8" fmla="*/ 1473 w 66"/>
                <a:gd name="T9" fmla="*/ 1709 h 67"/>
                <a:gd name="T10" fmla="*/ 1326 w 66"/>
                <a:gd name="T11" fmla="*/ 1835 h 67"/>
                <a:gd name="T12" fmla="*/ 1121 w 66"/>
                <a:gd name="T13" fmla="*/ 1891 h 67"/>
                <a:gd name="T14" fmla="*/ 937 w 66"/>
                <a:gd name="T15" fmla="*/ 1982 h 67"/>
                <a:gd name="T16" fmla="*/ 769 w 66"/>
                <a:gd name="T17" fmla="*/ 1982 h 67"/>
                <a:gd name="T18" fmla="*/ 613 w 66"/>
                <a:gd name="T19" fmla="*/ 1982 h 67"/>
                <a:gd name="T20" fmla="*/ 440 w 66"/>
                <a:gd name="T21" fmla="*/ 1891 h 67"/>
                <a:gd name="T22" fmla="*/ 284 w 66"/>
                <a:gd name="T23" fmla="*/ 1835 h 67"/>
                <a:gd name="T24" fmla="*/ 152 w 66"/>
                <a:gd name="T25" fmla="*/ 1709 h 67"/>
                <a:gd name="T26" fmla="*/ 0 w 66"/>
                <a:gd name="T27" fmla="*/ 1386 h 67"/>
                <a:gd name="T28" fmla="*/ 0 w 66"/>
                <a:gd name="T29" fmla="*/ 1007 h 67"/>
                <a:gd name="T30" fmla="*/ 56 w 66"/>
                <a:gd name="T31" fmla="*/ 588 h 67"/>
                <a:gd name="T32" fmla="*/ 336 w 66"/>
                <a:gd name="T33" fmla="*/ 299 h 67"/>
                <a:gd name="T34" fmla="*/ 468 w 66"/>
                <a:gd name="T35" fmla="*/ 160 h 67"/>
                <a:gd name="T36" fmla="*/ 652 w 66"/>
                <a:gd name="T37" fmla="*/ 81 h 67"/>
                <a:gd name="T38" fmla="*/ 838 w 66"/>
                <a:gd name="T39" fmla="*/ 1 h 67"/>
                <a:gd name="T40" fmla="*/ 1018 w 66"/>
                <a:gd name="T41" fmla="*/ 0 h 67"/>
                <a:gd name="T42" fmla="*/ 1204 w 66"/>
                <a:gd name="T43" fmla="*/ 1 h 67"/>
                <a:gd name="T44" fmla="*/ 1348 w 66"/>
                <a:gd name="T45" fmla="*/ 81 h 67"/>
                <a:gd name="T46" fmla="*/ 1494 w 66"/>
                <a:gd name="T47" fmla="*/ 213 h 67"/>
                <a:gd name="T48" fmla="*/ 1659 w 66"/>
                <a:gd name="T49" fmla="*/ 314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67"/>
                <a:gd name="T77" fmla="*/ 66 w 66"/>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67">
                  <a:moveTo>
                    <a:pt x="60" y="11"/>
                  </a:moveTo>
                  <a:lnTo>
                    <a:pt x="65" y="22"/>
                  </a:lnTo>
                  <a:lnTo>
                    <a:pt x="66" y="34"/>
                  </a:lnTo>
                  <a:lnTo>
                    <a:pt x="62" y="47"/>
                  </a:lnTo>
                  <a:lnTo>
                    <a:pt x="53" y="58"/>
                  </a:lnTo>
                  <a:lnTo>
                    <a:pt x="48" y="62"/>
                  </a:lnTo>
                  <a:lnTo>
                    <a:pt x="41" y="64"/>
                  </a:lnTo>
                  <a:lnTo>
                    <a:pt x="34" y="67"/>
                  </a:lnTo>
                  <a:lnTo>
                    <a:pt x="28" y="67"/>
                  </a:lnTo>
                  <a:lnTo>
                    <a:pt x="22" y="67"/>
                  </a:lnTo>
                  <a:lnTo>
                    <a:pt x="16" y="64"/>
                  </a:lnTo>
                  <a:lnTo>
                    <a:pt x="10" y="62"/>
                  </a:lnTo>
                  <a:lnTo>
                    <a:pt x="6" y="58"/>
                  </a:lnTo>
                  <a:lnTo>
                    <a:pt x="0" y="47"/>
                  </a:lnTo>
                  <a:lnTo>
                    <a:pt x="0" y="34"/>
                  </a:lnTo>
                  <a:lnTo>
                    <a:pt x="2" y="20"/>
                  </a:lnTo>
                  <a:lnTo>
                    <a:pt x="12" y="10"/>
                  </a:lnTo>
                  <a:lnTo>
                    <a:pt x="17" y="6"/>
                  </a:lnTo>
                  <a:lnTo>
                    <a:pt x="24" y="3"/>
                  </a:lnTo>
                  <a:lnTo>
                    <a:pt x="30" y="1"/>
                  </a:lnTo>
                  <a:lnTo>
                    <a:pt x="37" y="0"/>
                  </a:lnTo>
                  <a:lnTo>
                    <a:pt x="44" y="1"/>
                  </a:lnTo>
                  <a:lnTo>
                    <a:pt x="49" y="3"/>
                  </a:lnTo>
                  <a:lnTo>
                    <a:pt x="54" y="7"/>
                  </a:lnTo>
                  <a:lnTo>
                    <a:pt x="60" y="11"/>
                  </a:lnTo>
                  <a:close/>
                </a:path>
              </a:pathLst>
            </a:custGeom>
            <a:solidFill>
              <a:srgbClr val="FFE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013">
                <a:solidFill>
                  <a:prstClr val="black"/>
                </a:solidFill>
              </a:endParaRPr>
            </a:p>
          </p:txBody>
        </p:sp>
        <p:sp>
          <p:nvSpPr>
            <p:cNvPr id="41041" name="Freeform 57"/>
            <p:cNvSpPr>
              <a:spLocks noChangeAspect="1"/>
            </p:cNvSpPr>
            <p:nvPr/>
          </p:nvSpPr>
          <p:spPr bwMode="auto">
            <a:xfrm>
              <a:off x="2466" y="1897"/>
              <a:ext cx="252" cy="64"/>
            </a:xfrm>
            <a:custGeom>
              <a:avLst/>
              <a:gdLst>
                <a:gd name="T0" fmla="*/ 0 w 181"/>
                <a:gd name="T1" fmla="*/ 0 h 46"/>
                <a:gd name="T2" fmla="*/ 2491 w 181"/>
                <a:gd name="T3" fmla="*/ 1255 h 46"/>
                <a:gd name="T4" fmla="*/ 4961 w 181"/>
                <a:gd name="T5" fmla="*/ 0 h 46"/>
                <a:gd name="T6" fmla="*/ 0 60000 65536"/>
                <a:gd name="T7" fmla="*/ 0 60000 65536"/>
                <a:gd name="T8" fmla="*/ 0 60000 65536"/>
                <a:gd name="T9" fmla="*/ 0 w 181"/>
                <a:gd name="T10" fmla="*/ 0 h 46"/>
                <a:gd name="T11" fmla="*/ 181 w 181"/>
                <a:gd name="T12" fmla="*/ 46 h 46"/>
              </a:gdLst>
              <a:ahLst/>
              <a:cxnLst>
                <a:cxn ang="T6">
                  <a:pos x="T0" y="T1"/>
                </a:cxn>
                <a:cxn ang="T7">
                  <a:pos x="T2" y="T3"/>
                </a:cxn>
                <a:cxn ang="T8">
                  <a:pos x="T4" y="T5"/>
                </a:cxn>
              </a:cxnLst>
              <a:rect l="T9" t="T10" r="T11" b="T12"/>
              <a:pathLst>
                <a:path w="181" h="46">
                  <a:moveTo>
                    <a:pt x="0" y="0"/>
                  </a:moveTo>
                  <a:cubicBezTo>
                    <a:pt x="30" y="23"/>
                    <a:pt x="61" y="46"/>
                    <a:pt x="91" y="46"/>
                  </a:cubicBezTo>
                  <a:cubicBezTo>
                    <a:pt x="121" y="46"/>
                    <a:pt x="151" y="23"/>
                    <a:pt x="181" y="0"/>
                  </a:cubicBez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013">
                <a:solidFill>
                  <a:prstClr val="black"/>
                </a:solidFill>
              </a:endParaRPr>
            </a:p>
          </p:txBody>
        </p:sp>
      </p:grpSp>
      <p:sp>
        <p:nvSpPr>
          <p:cNvPr id="64570" name="Text Box 58"/>
          <p:cNvSpPr txBox="1">
            <a:spLocks noChangeArrowheads="1"/>
          </p:cNvSpPr>
          <p:nvPr/>
        </p:nvSpPr>
        <p:spPr bwMode="auto">
          <a:xfrm>
            <a:off x="998341" y="630171"/>
            <a:ext cx="62746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dirty="0">
                <a:solidFill>
                  <a:prstClr val="white"/>
                </a:solidFill>
                <a:latin typeface="+mj-lt"/>
              </a:rPr>
              <a:t>Sites of possible non-accidental injury</a:t>
            </a:r>
          </a:p>
        </p:txBody>
      </p:sp>
      <p:grpSp>
        <p:nvGrpSpPr>
          <p:cNvPr id="3" name="Group 59"/>
          <p:cNvGrpSpPr>
            <a:grpSpLocks/>
          </p:cNvGrpSpPr>
          <p:nvPr/>
        </p:nvGrpSpPr>
        <p:grpSpPr bwMode="auto">
          <a:xfrm>
            <a:off x="2130625" y="1994893"/>
            <a:ext cx="5013127" cy="2867323"/>
            <a:chOff x="146" y="554"/>
            <a:chExt cx="5614" cy="3211"/>
          </a:xfrm>
        </p:grpSpPr>
        <p:sp>
          <p:nvSpPr>
            <p:cNvPr id="40968" name="Text Box 60"/>
            <p:cNvSpPr txBox="1">
              <a:spLocks noChangeArrowheads="1"/>
            </p:cNvSpPr>
            <p:nvPr/>
          </p:nvSpPr>
          <p:spPr bwMode="auto">
            <a:xfrm>
              <a:off x="4178" y="3088"/>
              <a:ext cx="1344" cy="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900" b="1" i="1">
                  <a:solidFill>
                    <a:srgbClr val="000066"/>
                  </a:solidFill>
                </a:rPr>
                <a:t>Buttocks (Bruising or scalds)</a:t>
              </a:r>
            </a:p>
          </p:txBody>
        </p:sp>
        <p:grpSp>
          <p:nvGrpSpPr>
            <p:cNvPr id="40969" name="Group 61"/>
            <p:cNvGrpSpPr>
              <a:grpSpLocks/>
            </p:cNvGrpSpPr>
            <p:nvPr/>
          </p:nvGrpSpPr>
          <p:grpSpPr bwMode="auto">
            <a:xfrm>
              <a:off x="146" y="554"/>
              <a:ext cx="5614" cy="3211"/>
              <a:chOff x="146" y="554"/>
              <a:chExt cx="5614" cy="3211"/>
            </a:xfrm>
          </p:grpSpPr>
          <p:sp>
            <p:nvSpPr>
              <p:cNvPr id="40970" name="Text Box 62"/>
              <p:cNvSpPr txBox="1">
                <a:spLocks noChangeArrowheads="1"/>
              </p:cNvSpPr>
              <p:nvPr/>
            </p:nvSpPr>
            <p:spPr bwMode="auto">
              <a:xfrm>
                <a:off x="4432" y="665"/>
                <a:ext cx="101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900" b="1" i="1" dirty="0">
                    <a:solidFill>
                      <a:prstClr val="white"/>
                    </a:solidFill>
                  </a:rPr>
                  <a:t>Bruised eyes</a:t>
                </a:r>
              </a:p>
            </p:txBody>
          </p:sp>
          <p:sp>
            <p:nvSpPr>
              <p:cNvPr id="40971" name="Text Box 63"/>
              <p:cNvSpPr txBox="1">
                <a:spLocks noChangeArrowheads="1"/>
              </p:cNvSpPr>
              <p:nvPr/>
            </p:nvSpPr>
            <p:spPr bwMode="auto">
              <a:xfrm>
                <a:off x="404" y="891"/>
                <a:ext cx="1449"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900" b="1" i="1" dirty="0">
                    <a:solidFill>
                      <a:prstClr val="white"/>
                    </a:solidFill>
                  </a:rPr>
                  <a:t>Ears (bruises, tears)</a:t>
                </a:r>
              </a:p>
            </p:txBody>
          </p:sp>
          <p:sp>
            <p:nvSpPr>
              <p:cNvPr id="40972" name="Text Box 64"/>
              <p:cNvSpPr txBox="1">
                <a:spLocks noChangeArrowheads="1"/>
              </p:cNvSpPr>
              <p:nvPr/>
            </p:nvSpPr>
            <p:spPr bwMode="auto">
              <a:xfrm>
                <a:off x="175" y="1218"/>
                <a:ext cx="1557"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900" b="1" i="1">
                    <a:solidFill>
                      <a:srgbClr val="000066"/>
                    </a:solidFill>
                  </a:rPr>
                  <a:t>Mouth (bruises, tears)</a:t>
                </a:r>
              </a:p>
            </p:txBody>
          </p:sp>
          <p:sp>
            <p:nvSpPr>
              <p:cNvPr id="40973" name="Text Box 65"/>
              <p:cNvSpPr txBox="1">
                <a:spLocks noChangeArrowheads="1"/>
              </p:cNvSpPr>
              <p:nvPr/>
            </p:nvSpPr>
            <p:spPr bwMode="auto">
              <a:xfrm>
                <a:off x="489" y="2885"/>
                <a:ext cx="803"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900" b="1" i="1">
                    <a:solidFill>
                      <a:srgbClr val="000066"/>
                    </a:solidFill>
                  </a:rPr>
                  <a:t>Abdomen</a:t>
                </a:r>
              </a:p>
            </p:txBody>
          </p:sp>
          <p:sp>
            <p:nvSpPr>
              <p:cNvPr id="40974" name="Text Box 66"/>
              <p:cNvSpPr txBox="1">
                <a:spLocks noChangeArrowheads="1"/>
              </p:cNvSpPr>
              <p:nvPr/>
            </p:nvSpPr>
            <p:spPr bwMode="auto">
              <a:xfrm>
                <a:off x="403" y="3351"/>
                <a:ext cx="1484"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900" b="1" i="1">
                    <a:solidFill>
                      <a:srgbClr val="000066"/>
                    </a:solidFill>
                  </a:rPr>
                  <a:t>Thighs (Bruising or scalds)</a:t>
                </a:r>
              </a:p>
            </p:txBody>
          </p:sp>
          <p:sp>
            <p:nvSpPr>
              <p:cNvPr id="40975" name="Text Box 67"/>
              <p:cNvSpPr txBox="1">
                <a:spLocks noChangeArrowheads="1"/>
              </p:cNvSpPr>
              <p:nvPr/>
            </p:nvSpPr>
            <p:spPr bwMode="auto">
              <a:xfrm>
                <a:off x="339" y="554"/>
                <a:ext cx="1693"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900" b="1" i="1" dirty="0">
                    <a:solidFill>
                      <a:prstClr val="white"/>
                    </a:solidFill>
                  </a:rPr>
                  <a:t>Head injuries (fractures)</a:t>
                </a:r>
              </a:p>
            </p:txBody>
          </p:sp>
          <p:sp>
            <p:nvSpPr>
              <p:cNvPr id="40976" name="Text Box 68"/>
              <p:cNvSpPr txBox="1">
                <a:spLocks noChangeArrowheads="1"/>
              </p:cNvSpPr>
              <p:nvPr/>
            </p:nvSpPr>
            <p:spPr bwMode="auto">
              <a:xfrm>
                <a:off x="4351" y="1394"/>
                <a:ext cx="1296" cy="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900" b="1" i="1">
                    <a:solidFill>
                      <a:srgbClr val="000066"/>
                    </a:solidFill>
                  </a:rPr>
                  <a:t>Bruises, grasp marks on arms, shoulders and neck</a:t>
                </a:r>
              </a:p>
            </p:txBody>
          </p:sp>
          <p:sp>
            <p:nvSpPr>
              <p:cNvPr id="40977" name="Text Box 69"/>
              <p:cNvSpPr txBox="1">
                <a:spLocks noChangeArrowheads="1"/>
              </p:cNvSpPr>
              <p:nvPr/>
            </p:nvSpPr>
            <p:spPr bwMode="auto">
              <a:xfrm>
                <a:off x="4464" y="2178"/>
                <a:ext cx="1296"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900" b="1" i="1">
                    <a:solidFill>
                      <a:srgbClr val="000066"/>
                    </a:solidFill>
                  </a:rPr>
                  <a:t>Cigarette burns</a:t>
                </a:r>
              </a:p>
            </p:txBody>
          </p:sp>
          <p:sp>
            <p:nvSpPr>
              <p:cNvPr id="40978" name="Text Box 70"/>
              <p:cNvSpPr txBox="1">
                <a:spLocks noChangeArrowheads="1"/>
              </p:cNvSpPr>
              <p:nvPr/>
            </p:nvSpPr>
            <p:spPr bwMode="auto">
              <a:xfrm>
                <a:off x="4300" y="2653"/>
                <a:ext cx="1296"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900" b="1" i="1">
                    <a:solidFill>
                      <a:srgbClr val="000066"/>
                    </a:solidFill>
                  </a:rPr>
                  <a:t>Twisting fractures</a:t>
                </a:r>
              </a:p>
            </p:txBody>
          </p:sp>
          <p:sp>
            <p:nvSpPr>
              <p:cNvPr id="40979" name="Text Box 71"/>
              <p:cNvSpPr txBox="1">
                <a:spLocks noChangeArrowheads="1"/>
              </p:cNvSpPr>
              <p:nvPr/>
            </p:nvSpPr>
            <p:spPr bwMode="auto">
              <a:xfrm>
                <a:off x="146" y="2166"/>
                <a:ext cx="1271" cy="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900" b="1" i="1">
                    <a:solidFill>
                      <a:srgbClr val="000066"/>
                    </a:solidFill>
                  </a:rPr>
                  <a:t>Chest bruised with grasp marks or by implements</a:t>
                </a:r>
              </a:p>
            </p:txBody>
          </p:sp>
          <p:sp>
            <p:nvSpPr>
              <p:cNvPr id="40980" name="Line 72"/>
              <p:cNvSpPr>
                <a:spLocks noChangeShapeType="1"/>
              </p:cNvSpPr>
              <p:nvPr/>
            </p:nvSpPr>
            <p:spPr bwMode="auto">
              <a:xfrm>
                <a:off x="1983" y="675"/>
                <a:ext cx="955" cy="107"/>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GB" sz="1013">
                  <a:solidFill>
                    <a:prstClr val="black"/>
                  </a:solidFill>
                </a:endParaRPr>
              </a:p>
            </p:txBody>
          </p:sp>
          <p:sp>
            <p:nvSpPr>
              <p:cNvPr id="40981" name="Line 73"/>
              <p:cNvSpPr>
                <a:spLocks noChangeShapeType="1"/>
              </p:cNvSpPr>
              <p:nvPr/>
            </p:nvSpPr>
            <p:spPr bwMode="auto">
              <a:xfrm>
                <a:off x="1580" y="1111"/>
                <a:ext cx="519" cy="256"/>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GB" sz="1013">
                  <a:solidFill>
                    <a:prstClr val="black"/>
                  </a:solidFill>
                </a:endParaRPr>
              </a:p>
            </p:txBody>
          </p:sp>
          <p:sp>
            <p:nvSpPr>
              <p:cNvPr id="40982" name="Line 74"/>
              <p:cNvSpPr>
                <a:spLocks noChangeShapeType="1"/>
              </p:cNvSpPr>
              <p:nvPr/>
            </p:nvSpPr>
            <p:spPr bwMode="auto">
              <a:xfrm>
                <a:off x="1662" y="1325"/>
                <a:ext cx="914" cy="543"/>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GB" sz="1013">
                  <a:solidFill>
                    <a:prstClr val="black"/>
                  </a:solidFill>
                </a:endParaRPr>
              </a:p>
            </p:txBody>
          </p:sp>
          <p:sp>
            <p:nvSpPr>
              <p:cNvPr id="40983" name="Line 75"/>
              <p:cNvSpPr>
                <a:spLocks noChangeShapeType="1"/>
              </p:cNvSpPr>
              <p:nvPr/>
            </p:nvSpPr>
            <p:spPr bwMode="auto">
              <a:xfrm>
                <a:off x="1407" y="2559"/>
                <a:ext cx="1399" cy="115"/>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GB" sz="1013">
                  <a:solidFill>
                    <a:prstClr val="black"/>
                  </a:solidFill>
                </a:endParaRPr>
              </a:p>
            </p:txBody>
          </p:sp>
          <p:sp>
            <p:nvSpPr>
              <p:cNvPr id="40984" name="Line 76"/>
              <p:cNvSpPr>
                <a:spLocks noChangeShapeType="1"/>
              </p:cNvSpPr>
              <p:nvPr/>
            </p:nvSpPr>
            <p:spPr bwMode="auto">
              <a:xfrm>
                <a:off x="1226" y="2979"/>
                <a:ext cx="1720" cy="115"/>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GB" sz="1013">
                  <a:solidFill>
                    <a:prstClr val="black"/>
                  </a:solidFill>
                </a:endParaRPr>
              </a:p>
            </p:txBody>
          </p:sp>
          <p:sp>
            <p:nvSpPr>
              <p:cNvPr id="40985" name="Line 77"/>
              <p:cNvSpPr>
                <a:spLocks noChangeShapeType="1"/>
              </p:cNvSpPr>
              <p:nvPr/>
            </p:nvSpPr>
            <p:spPr bwMode="auto">
              <a:xfrm>
                <a:off x="1440" y="3596"/>
                <a:ext cx="1218" cy="107"/>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GB" sz="1013">
                  <a:solidFill>
                    <a:prstClr val="black"/>
                  </a:solidFill>
                </a:endParaRPr>
              </a:p>
            </p:txBody>
          </p:sp>
          <p:sp>
            <p:nvSpPr>
              <p:cNvPr id="40986" name="Line 78"/>
              <p:cNvSpPr>
                <a:spLocks noChangeShapeType="1"/>
              </p:cNvSpPr>
              <p:nvPr/>
            </p:nvSpPr>
            <p:spPr bwMode="auto">
              <a:xfrm flipH="1">
                <a:off x="3077" y="757"/>
                <a:ext cx="1391" cy="617"/>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GB" sz="1013">
                  <a:solidFill>
                    <a:prstClr val="black"/>
                  </a:solidFill>
                </a:endParaRPr>
              </a:p>
            </p:txBody>
          </p:sp>
          <p:sp>
            <p:nvSpPr>
              <p:cNvPr id="40987" name="Line 79"/>
              <p:cNvSpPr>
                <a:spLocks noChangeShapeType="1"/>
              </p:cNvSpPr>
              <p:nvPr/>
            </p:nvSpPr>
            <p:spPr bwMode="auto">
              <a:xfrm flipH="1">
                <a:off x="3826" y="3184"/>
                <a:ext cx="395" cy="5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GB" sz="1013">
                  <a:solidFill>
                    <a:prstClr val="black"/>
                  </a:solidFill>
                </a:endParaRPr>
              </a:p>
            </p:txBody>
          </p:sp>
        </p:grpSp>
      </p:grpSp>
    </p:spTree>
    <p:extLst>
      <p:ext uri="{BB962C8B-B14F-4D97-AF65-F5344CB8AC3E}">
        <p14:creationId xmlns:p14="http://schemas.microsoft.com/office/powerpoint/2010/main" val="6257395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4570"/>
                                        </p:tgtEl>
                                        <p:attrNameLst>
                                          <p:attrName>style.visibility</p:attrName>
                                        </p:attrNameLst>
                                      </p:cBhvr>
                                      <p:to>
                                        <p:strVal val="visible"/>
                                      </p:to>
                                    </p:set>
                                    <p:anim calcmode="lin" valueType="num">
                                      <p:cBhvr additive="base">
                                        <p:cTn id="7" dur="500" fill="hold"/>
                                        <p:tgtEl>
                                          <p:spTgt spid="64570"/>
                                        </p:tgtEl>
                                        <p:attrNameLst>
                                          <p:attrName>ppt_x</p:attrName>
                                        </p:attrNameLst>
                                      </p:cBhvr>
                                      <p:tavLst>
                                        <p:tav tm="0">
                                          <p:val>
                                            <p:strVal val="#ppt_x"/>
                                          </p:val>
                                        </p:tav>
                                        <p:tav tm="100000">
                                          <p:val>
                                            <p:strVal val="#ppt_x"/>
                                          </p:val>
                                        </p:tav>
                                      </p:tavLst>
                                    </p:anim>
                                    <p:anim calcmode="lin" valueType="num">
                                      <p:cBhvr additive="base">
                                        <p:cTn id="8" dur="500" fill="hold"/>
                                        <p:tgtEl>
                                          <p:spTgt spid="6457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7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17" y="565705"/>
            <a:ext cx="6571060" cy="706964"/>
          </a:xfrm>
        </p:spPr>
        <p:txBody>
          <a:bodyPr/>
          <a:lstStyle/>
          <a:p>
            <a:r>
              <a:rPr lang="en-US" sz="2400" dirty="0" smtClean="0">
                <a:cs typeface="Arial" panose="020B0604020202020204" pitchFamily="34" charset="0"/>
              </a:rPr>
              <a:t>Sexual Abuse -</a:t>
            </a:r>
            <a:endParaRPr lang="en-GB" sz="2400" dirty="0">
              <a:cs typeface="Arial" panose="020B0604020202020204" pitchFamily="34" charset="0"/>
            </a:endParaRPr>
          </a:p>
        </p:txBody>
      </p:sp>
      <p:sp>
        <p:nvSpPr>
          <p:cNvPr id="3" name="Content Placeholder 2"/>
          <p:cNvSpPr>
            <a:spLocks noGrp="1"/>
          </p:cNvSpPr>
          <p:nvPr>
            <p:ph idx="1"/>
          </p:nvPr>
        </p:nvSpPr>
        <p:spPr>
          <a:xfrm>
            <a:off x="866217" y="2603499"/>
            <a:ext cx="7686939" cy="3952045"/>
          </a:xfrm>
        </p:spPr>
        <p:txBody>
          <a:bodyPr>
            <a:normAutofit fontScale="92500"/>
          </a:bodyPr>
          <a:lstStyle/>
          <a:p>
            <a:pPr marL="0" indent="0" defTabSz="685800">
              <a:spcBef>
                <a:spcPts val="0"/>
              </a:spcBef>
              <a:buClrTx/>
              <a:buSzTx/>
              <a:buNone/>
              <a:defRPr/>
            </a:pPr>
            <a:r>
              <a:rPr lang="en-GB" sz="2000" dirty="0">
                <a:latin typeface="Arial" panose="020B0604020202020204" pitchFamily="34" charset="0"/>
                <a:cs typeface="Arial" panose="020B0604020202020204" pitchFamily="34" charset="0"/>
              </a:rPr>
              <a:t>Sexual abuse involves forcing or enticing a child or young person to take part in sexual activities, not necessarily involving a high level of violence, whether or not the child is aware what is happening.  The activities may involve physical contact, including  assault by penetration (e.g. rape or oral sex)or non-penetrative acts such as masturbation, kissing, rubbing or touching outside of the clothing. </a:t>
            </a:r>
            <a:endParaRPr lang="en-GB" sz="2000" dirty="0" smtClean="0">
              <a:latin typeface="Arial" panose="020B0604020202020204" pitchFamily="34" charset="0"/>
              <a:cs typeface="Arial" panose="020B0604020202020204" pitchFamily="34" charset="0"/>
            </a:endParaRPr>
          </a:p>
          <a:p>
            <a:pPr marL="0" indent="0" defTabSz="685800">
              <a:spcBef>
                <a:spcPts val="0"/>
              </a:spcBef>
              <a:buClrTx/>
              <a:buSzTx/>
              <a:buNone/>
              <a:defRPr/>
            </a:pPr>
            <a:endParaRPr lang="en-GB" sz="2000" dirty="0">
              <a:latin typeface="Arial" panose="020B0604020202020204" pitchFamily="34" charset="0"/>
              <a:cs typeface="Arial" panose="020B0604020202020204" pitchFamily="34" charset="0"/>
            </a:endParaRPr>
          </a:p>
          <a:p>
            <a:pPr marL="0" indent="0" defTabSz="685800">
              <a:spcBef>
                <a:spcPts val="0"/>
              </a:spcBef>
              <a:buClrTx/>
              <a:buSzTx/>
              <a:buNone/>
              <a:defRPr/>
            </a:pPr>
            <a:r>
              <a:rPr lang="en-GB" sz="2000" dirty="0">
                <a:latin typeface="Arial" panose="020B0604020202020204" pitchFamily="34" charset="0"/>
                <a:cs typeface="Arial" panose="020B0604020202020204" pitchFamily="34" charset="0"/>
              </a:rPr>
              <a:t>They may include non-contact activities, such as involving children in looking at, or in the production of, sexual images, watching sexual activities, encouraging children to behave in sexually inappropriate ways, or grooming a child in preparation for abuse (including via the internet).  Sexual abuse is not solely perpetrated by adult males.  Women can also commit acts of sexual abuse, as can other children.</a:t>
            </a:r>
          </a:p>
          <a:p>
            <a:endParaRPr lang="en-GB" dirty="0"/>
          </a:p>
        </p:txBody>
      </p:sp>
    </p:spTree>
    <p:extLst>
      <p:ext uri="{BB962C8B-B14F-4D97-AF65-F5344CB8AC3E}">
        <p14:creationId xmlns:p14="http://schemas.microsoft.com/office/powerpoint/2010/main" val="4083193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ChangeArrowheads="1"/>
          </p:cNvSpPr>
          <p:nvPr/>
        </p:nvSpPr>
        <p:spPr bwMode="auto">
          <a:xfrm>
            <a:off x="888508" y="633450"/>
            <a:ext cx="3943350" cy="461665"/>
          </a:xfrm>
          <a:prstGeom prst="rect">
            <a:avLst/>
          </a:prstGeom>
          <a:noFill/>
          <a:ln w="9525">
            <a:noFill/>
            <a:miter lim="800000"/>
            <a:headEnd/>
            <a:tailEnd/>
          </a:ln>
        </p:spPr>
        <p:txBody>
          <a:bodyPr>
            <a:spAutoFit/>
          </a:bodyPr>
          <a:lstStyle/>
          <a:p>
            <a:r>
              <a:rPr lang="en-GB" sz="2400" dirty="0">
                <a:solidFill>
                  <a:prstClr val="white"/>
                </a:solidFill>
              </a:rPr>
              <a:t>Emotional Abuse</a:t>
            </a:r>
          </a:p>
        </p:txBody>
      </p:sp>
      <p:sp>
        <p:nvSpPr>
          <p:cNvPr id="2" name="Rectangle 1"/>
          <p:cNvSpPr/>
          <p:nvPr/>
        </p:nvSpPr>
        <p:spPr>
          <a:xfrm>
            <a:off x="1491175" y="2888941"/>
            <a:ext cx="5961185" cy="923330"/>
          </a:xfrm>
          <a:prstGeom prst="rect">
            <a:avLst/>
          </a:prstGeom>
        </p:spPr>
        <p:txBody>
          <a:bodyPr wrap="square">
            <a:spAutoFit/>
          </a:bodyPr>
          <a:lstStyle/>
          <a:p>
            <a:r>
              <a:rPr lang="en-GB" dirty="0">
                <a:solidFill>
                  <a:srgbClr val="B31166"/>
                </a:solidFill>
                <a:latin typeface="Arial" panose="020B0604020202020204" pitchFamily="34" charset="0"/>
                <a:cs typeface="Arial" panose="020B0604020202020204" pitchFamily="34" charset="0"/>
              </a:rPr>
              <a:t>Persistent </a:t>
            </a:r>
            <a:r>
              <a:rPr lang="en-GB" dirty="0">
                <a:solidFill>
                  <a:prstClr val="black"/>
                </a:solidFill>
                <a:latin typeface="Arial" panose="020B0604020202020204" pitchFamily="34" charset="0"/>
                <a:cs typeface="Arial" panose="020B0604020202020204" pitchFamily="34" charset="0"/>
              </a:rPr>
              <a:t>emotional maltreatment of a child such as to cause severe and adverse effects on the child’s emotional development.</a:t>
            </a:r>
          </a:p>
        </p:txBody>
      </p:sp>
      <p:grpSp>
        <p:nvGrpSpPr>
          <p:cNvPr id="12" name="Group 11"/>
          <p:cNvGrpSpPr/>
          <p:nvPr/>
        </p:nvGrpSpPr>
        <p:grpSpPr>
          <a:xfrm>
            <a:off x="5873702" y="4963973"/>
            <a:ext cx="1534227" cy="791308"/>
            <a:chOff x="6307600" y="5475629"/>
            <a:chExt cx="2045636" cy="1055077"/>
          </a:xfrm>
        </p:grpSpPr>
        <p:sp>
          <p:nvSpPr>
            <p:cNvPr id="3" name="Oval Callout 2"/>
            <p:cNvSpPr/>
            <p:nvPr/>
          </p:nvSpPr>
          <p:spPr>
            <a:xfrm>
              <a:off x="6307600" y="5475629"/>
              <a:ext cx="1885071" cy="105507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4" name="TextBox 3"/>
            <p:cNvSpPr txBox="1"/>
            <p:nvPr/>
          </p:nvSpPr>
          <p:spPr>
            <a:xfrm>
              <a:off x="6651045" y="5840764"/>
              <a:ext cx="1702191" cy="400109"/>
            </a:xfrm>
            <a:prstGeom prst="rect">
              <a:avLst/>
            </a:prstGeom>
            <a:noFill/>
          </p:spPr>
          <p:txBody>
            <a:bodyPr wrap="square" rtlCol="0">
              <a:spAutoFit/>
            </a:bodyPr>
            <a:lstStyle/>
            <a:p>
              <a:r>
                <a:rPr lang="en-GB" sz="1350" dirty="0">
                  <a:solidFill>
                    <a:prstClr val="white"/>
                  </a:solidFill>
                </a:rPr>
                <a:t>Worthless!</a:t>
              </a:r>
            </a:p>
          </p:txBody>
        </p:sp>
      </p:grpSp>
      <p:grpSp>
        <p:nvGrpSpPr>
          <p:cNvPr id="13" name="Group 12"/>
          <p:cNvGrpSpPr/>
          <p:nvPr/>
        </p:nvGrpSpPr>
        <p:grpSpPr>
          <a:xfrm>
            <a:off x="4339899" y="4250361"/>
            <a:ext cx="1793643" cy="770088"/>
            <a:chOff x="4262531" y="4524147"/>
            <a:chExt cx="2391525" cy="1026783"/>
          </a:xfrm>
        </p:grpSpPr>
        <p:sp>
          <p:nvSpPr>
            <p:cNvPr id="6" name="Oval Callout 5"/>
            <p:cNvSpPr/>
            <p:nvPr/>
          </p:nvSpPr>
          <p:spPr>
            <a:xfrm>
              <a:off x="4262531" y="4524147"/>
              <a:ext cx="2168203" cy="1001114"/>
            </a:xfrm>
            <a:prstGeom prst="wedgeEllipseCallout">
              <a:avLst>
                <a:gd name="adj1" fmla="val -6166"/>
                <a:gd name="adj2" fmla="val 74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5" name="TextBox 4"/>
            <p:cNvSpPr txBox="1"/>
            <p:nvPr/>
          </p:nvSpPr>
          <p:spPr>
            <a:xfrm>
              <a:off x="4761950" y="4596823"/>
              <a:ext cx="1892106" cy="954107"/>
            </a:xfrm>
            <a:prstGeom prst="rect">
              <a:avLst/>
            </a:prstGeom>
            <a:noFill/>
          </p:spPr>
          <p:txBody>
            <a:bodyPr wrap="square" rtlCol="0">
              <a:spAutoFit/>
            </a:bodyPr>
            <a:lstStyle/>
            <a:p>
              <a:r>
                <a:rPr lang="en-GB" sz="1350" dirty="0">
                  <a:solidFill>
                    <a:prstClr val="white"/>
                  </a:solidFill>
                </a:rPr>
                <a:t>Cant you do anything right?</a:t>
              </a:r>
            </a:p>
          </p:txBody>
        </p:sp>
      </p:grpSp>
      <p:grpSp>
        <p:nvGrpSpPr>
          <p:cNvPr id="14" name="Group 13"/>
          <p:cNvGrpSpPr/>
          <p:nvPr/>
        </p:nvGrpSpPr>
        <p:grpSpPr>
          <a:xfrm>
            <a:off x="2860183" y="4357598"/>
            <a:ext cx="1347449" cy="791307"/>
            <a:chOff x="2289577" y="4667131"/>
            <a:chExt cx="1796598" cy="1055076"/>
          </a:xfrm>
        </p:grpSpPr>
        <p:sp>
          <p:nvSpPr>
            <p:cNvPr id="8" name="Oval Callout 7"/>
            <p:cNvSpPr/>
            <p:nvPr/>
          </p:nvSpPr>
          <p:spPr>
            <a:xfrm>
              <a:off x="2289577" y="4667131"/>
              <a:ext cx="1783040" cy="1055076"/>
            </a:xfrm>
            <a:prstGeom prst="wedgeEllipseCallout">
              <a:avLst>
                <a:gd name="adj1" fmla="val 44461"/>
                <a:gd name="adj2" fmla="val 458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9" name="TextBox 8"/>
            <p:cNvSpPr txBox="1"/>
            <p:nvPr/>
          </p:nvSpPr>
          <p:spPr>
            <a:xfrm>
              <a:off x="2482458" y="4856114"/>
              <a:ext cx="1603717" cy="677108"/>
            </a:xfrm>
            <a:prstGeom prst="rect">
              <a:avLst/>
            </a:prstGeom>
            <a:noFill/>
          </p:spPr>
          <p:txBody>
            <a:bodyPr wrap="square" rtlCol="0">
              <a:spAutoFit/>
            </a:bodyPr>
            <a:lstStyle/>
            <a:p>
              <a:r>
                <a:rPr lang="en-GB" sz="1350" dirty="0" smtClean="0">
                  <a:solidFill>
                    <a:prstClr val="white"/>
                  </a:solidFill>
                </a:rPr>
                <a:t>I wish you were dead</a:t>
              </a:r>
              <a:endParaRPr lang="en-GB" sz="1350" dirty="0">
                <a:solidFill>
                  <a:prstClr val="white"/>
                </a:solidFill>
              </a:endParaRPr>
            </a:p>
          </p:txBody>
        </p:sp>
      </p:grpSp>
      <p:grpSp>
        <p:nvGrpSpPr>
          <p:cNvPr id="15" name="Group 14"/>
          <p:cNvGrpSpPr/>
          <p:nvPr/>
        </p:nvGrpSpPr>
        <p:grpSpPr>
          <a:xfrm>
            <a:off x="1799831" y="4926010"/>
            <a:ext cx="1380832" cy="900653"/>
            <a:chOff x="875773" y="5425013"/>
            <a:chExt cx="1841109" cy="1200870"/>
          </a:xfrm>
        </p:grpSpPr>
        <p:sp>
          <p:nvSpPr>
            <p:cNvPr id="11" name="Oval Callout 10"/>
            <p:cNvSpPr/>
            <p:nvPr/>
          </p:nvSpPr>
          <p:spPr>
            <a:xfrm>
              <a:off x="875773" y="5425013"/>
              <a:ext cx="1841109" cy="1200870"/>
            </a:xfrm>
            <a:prstGeom prst="wedgeEllipseCallout">
              <a:avLst>
                <a:gd name="adj1" fmla="val 72075"/>
                <a:gd name="adj2" fmla="val 325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10" name="TextBox 9"/>
            <p:cNvSpPr txBox="1"/>
            <p:nvPr/>
          </p:nvSpPr>
          <p:spPr>
            <a:xfrm>
              <a:off x="1133138" y="5563765"/>
              <a:ext cx="1519311" cy="954107"/>
            </a:xfrm>
            <a:prstGeom prst="rect">
              <a:avLst/>
            </a:prstGeom>
            <a:noFill/>
          </p:spPr>
          <p:txBody>
            <a:bodyPr wrap="square" rtlCol="0">
              <a:spAutoFit/>
            </a:bodyPr>
            <a:lstStyle/>
            <a:p>
              <a:r>
                <a:rPr lang="en-GB" sz="1350" dirty="0" smtClean="0">
                  <a:solidFill>
                    <a:prstClr val="white"/>
                  </a:solidFill>
                </a:rPr>
                <a:t>I wish you had never been born</a:t>
              </a:r>
              <a:endParaRPr lang="en-GB" sz="1350" dirty="0">
                <a:solidFill>
                  <a:prstClr val="white"/>
                </a:solidFill>
              </a:endParaRPr>
            </a:p>
          </p:txBody>
        </p:sp>
      </p:grpSp>
    </p:spTree>
    <p:extLst>
      <p:ext uri="{BB962C8B-B14F-4D97-AF65-F5344CB8AC3E}">
        <p14:creationId xmlns:p14="http://schemas.microsoft.com/office/powerpoint/2010/main" val="23575313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95126145"/>
              </p:ext>
            </p:extLst>
          </p:nvPr>
        </p:nvGraphicFramePr>
        <p:xfrm>
          <a:off x="1332912" y="1904999"/>
          <a:ext cx="6351564" cy="3917279"/>
        </p:xfrm>
        <a:graphic>
          <a:graphicData uri="http://schemas.openxmlformats.org/drawingml/2006/table">
            <a:tbl>
              <a:tblPr firstRow="1" bandRow="1">
                <a:tableStyleId>{5C22544A-7EE6-4342-B048-85BDC9FD1C3A}</a:tableStyleId>
              </a:tblPr>
              <a:tblGrid>
                <a:gridCol w="3175782">
                  <a:extLst>
                    <a:ext uri="{9D8B030D-6E8A-4147-A177-3AD203B41FA5}">
                      <a16:colId xmlns="" xmlns:a16="http://schemas.microsoft.com/office/drawing/2014/main" val="20000"/>
                    </a:ext>
                  </a:extLst>
                </a:gridCol>
                <a:gridCol w="3175782">
                  <a:extLst>
                    <a:ext uri="{9D8B030D-6E8A-4147-A177-3AD203B41FA5}">
                      <a16:colId xmlns="" xmlns:a16="http://schemas.microsoft.com/office/drawing/2014/main" val="20001"/>
                    </a:ext>
                  </a:extLst>
                </a:gridCol>
              </a:tblGrid>
              <a:tr h="673597">
                <a:tc>
                  <a:txBody>
                    <a:bodyPr/>
                    <a:lstStyle/>
                    <a:p>
                      <a:r>
                        <a:rPr lang="en-GB" sz="1800" dirty="0">
                          <a:latin typeface="Arial" panose="020B0604020202020204" pitchFamily="34" charset="0"/>
                          <a:cs typeface="Arial" panose="020B0604020202020204" pitchFamily="34" charset="0"/>
                        </a:rPr>
                        <a:t>Babies &amp; Young Children may</a:t>
                      </a:r>
                    </a:p>
                  </a:txBody>
                  <a:tcPr marL="68580" marR="68580" marT="34290" marB="34290"/>
                </a:tc>
                <a:tc>
                  <a:txBody>
                    <a:bodyPr/>
                    <a:lstStyle/>
                    <a:p>
                      <a:r>
                        <a:rPr lang="en-GB" sz="1800" dirty="0">
                          <a:latin typeface="Arial" panose="020B0604020202020204" pitchFamily="34" charset="0"/>
                          <a:cs typeface="Arial" panose="020B0604020202020204" pitchFamily="34" charset="0"/>
                        </a:rPr>
                        <a:t>Older Children</a:t>
                      </a:r>
                      <a:r>
                        <a:rPr lang="en-GB" sz="1800" baseline="0" dirty="0">
                          <a:latin typeface="Arial" panose="020B0604020202020204" pitchFamily="34" charset="0"/>
                          <a:cs typeface="Arial" panose="020B0604020202020204" pitchFamily="34" charset="0"/>
                        </a:rPr>
                        <a:t> May</a:t>
                      </a:r>
                      <a:endParaRPr lang="en-GB"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 xmlns:a16="http://schemas.microsoft.com/office/drawing/2014/main" val="10000"/>
                  </a:ext>
                </a:extLst>
              </a:tr>
              <a:tr h="673597">
                <a:tc>
                  <a:txBody>
                    <a:bodyPr/>
                    <a:lstStyle/>
                    <a:p>
                      <a:r>
                        <a:rPr lang="en-GB" sz="1500" dirty="0">
                          <a:latin typeface="Arial" panose="020B0604020202020204" pitchFamily="34" charset="0"/>
                          <a:cs typeface="Arial" panose="020B0604020202020204" pitchFamily="34" charset="0"/>
                        </a:rPr>
                        <a:t>Be wary or Anxious</a:t>
                      </a:r>
                    </a:p>
                  </a:txBody>
                  <a:tcPr marL="68580" marR="68580" marT="34290" marB="34290"/>
                </a:tc>
                <a:tc>
                  <a:txBody>
                    <a:bodyPr/>
                    <a:lstStyle/>
                    <a:p>
                      <a:r>
                        <a:rPr lang="en-GB" sz="1500" dirty="0">
                          <a:latin typeface="Arial" panose="020B0604020202020204" pitchFamily="34" charset="0"/>
                          <a:cs typeface="Arial" panose="020B0604020202020204" pitchFamily="34" charset="0"/>
                        </a:rPr>
                        <a:t>Struggle to control emotions</a:t>
                      </a:r>
                    </a:p>
                  </a:txBody>
                  <a:tcPr marL="68580" marR="68580" marT="34290" marB="34290"/>
                </a:tc>
                <a:extLst>
                  <a:ext uri="{0D108BD9-81ED-4DB2-BD59-A6C34878D82A}">
                    <a16:rowId xmlns="" xmlns:a16="http://schemas.microsoft.com/office/drawing/2014/main" val="10001"/>
                  </a:ext>
                </a:extLst>
              </a:tr>
              <a:tr h="673597">
                <a:tc>
                  <a:txBody>
                    <a:bodyPr/>
                    <a:lstStyle/>
                    <a:p>
                      <a:r>
                        <a:rPr lang="en-GB" sz="1500" dirty="0">
                          <a:latin typeface="Arial" panose="020B0604020202020204" pitchFamily="34" charset="0"/>
                          <a:cs typeface="Arial" panose="020B0604020202020204" pitchFamily="34" charset="0"/>
                        </a:rPr>
                        <a:t>Be overly-affectionate</a:t>
                      </a:r>
                    </a:p>
                  </a:txBody>
                  <a:tcPr marL="68580" marR="68580" marT="34290" marB="34290"/>
                </a:tc>
                <a:tc>
                  <a:txBody>
                    <a:bodyPr/>
                    <a:lstStyle/>
                    <a:p>
                      <a:r>
                        <a:rPr lang="en-GB" sz="1500" dirty="0">
                          <a:latin typeface="Arial" panose="020B0604020202020204" pitchFamily="34" charset="0"/>
                          <a:cs typeface="Arial" panose="020B0604020202020204" pitchFamily="34" charset="0"/>
                        </a:rPr>
                        <a:t>Lack social skills/</a:t>
                      </a:r>
                      <a:r>
                        <a:rPr lang="en-GB" sz="1500" baseline="0" dirty="0">
                          <a:latin typeface="Arial" panose="020B0604020202020204" pitchFamily="34" charset="0"/>
                          <a:cs typeface="Arial" panose="020B0604020202020204" pitchFamily="34" charset="0"/>
                        </a:rPr>
                        <a:t> friends</a:t>
                      </a:r>
                      <a:endParaRPr lang="en-GB" sz="15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 xmlns:a16="http://schemas.microsoft.com/office/drawing/2014/main" val="10002"/>
                  </a:ext>
                </a:extLst>
              </a:tr>
              <a:tr h="913508">
                <a:tc>
                  <a:txBody>
                    <a:bodyPr/>
                    <a:lstStyle/>
                    <a:p>
                      <a:r>
                        <a:rPr lang="en-GB" sz="1500" dirty="0">
                          <a:latin typeface="Arial" panose="020B0604020202020204" pitchFamily="34" charset="0"/>
                          <a:cs typeface="Arial" panose="020B0604020202020204" pitchFamily="34" charset="0"/>
                        </a:rPr>
                        <a:t>Not show signs of attachment to parents</a:t>
                      </a:r>
                    </a:p>
                  </a:txBody>
                  <a:tcPr marL="68580" marR="68580" marT="34290" marB="34290"/>
                </a:tc>
                <a:tc>
                  <a:txBody>
                    <a:bodyPr/>
                    <a:lstStyle/>
                    <a:p>
                      <a:r>
                        <a:rPr lang="en-GB" sz="1500" dirty="0">
                          <a:latin typeface="Arial" panose="020B0604020202020204" pitchFamily="34" charset="0"/>
                          <a:cs typeface="Arial" panose="020B0604020202020204" pitchFamily="34" charset="0"/>
                        </a:rPr>
                        <a:t>Seem Isolated from parents</a:t>
                      </a:r>
                    </a:p>
                  </a:txBody>
                  <a:tcPr marL="68580" marR="68580" marT="34290" marB="34290"/>
                </a:tc>
                <a:extLst>
                  <a:ext uri="{0D108BD9-81ED-4DB2-BD59-A6C34878D82A}">
                    <a16:rowId xmlns="" xmlns:a16="http://schemas.microsoft.com/office/drawing/2014/main" val="10003"/>
                  </a:ext>
                </a:extLst>
              </a:tr>
              <a:tr h="982980">
                <a:tc>
                  <a:txBody>
                    <a:bodyPr/>
                    <a:lstStyle/>
                    <a:p>
                      <a:r>
                        <a:rPr lang="en-GB" sz="1500" dirty="0">
                          <a:solidFill>
                            <a:srgbClr val="525455"/>
                          </a:solidFill>
                          <a:latin typeface="Arial" panose="020B0604020202020204" pitchFamily="34" charset="0"/>
                          <a:cs typeface="Arial" panose="020B0604020202020204" pitchFamily="34" charset="0"/>
                        </a:rPr>
                        <a:t>Be aggressive or nasty to other children or animals</a:t>
                      </a:r>
                      <a:endParaRPr lang="en-GB" sz="1500" dirty="0">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Use language/act/ know about things you wouldn’t expect for their age</a:t>
                      </a:r>
                    </a:p>
                    <a:p>
                      <a:endParaRPr lang="en-GB" sz="15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57231299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ext Box 2"/>
          <p:cNvSpPr txBox="1">
            <a:spLocks noChangeArrowheads="1"/>
          </p:cNvSpPr>
          <p:nvPr/>
        </p:nvSpPr>
        <p:spPr bwMode="auto">
          <a:xfrm>
            <a:off x="866217" y="2624452"/>
            <a:ext cx="7588466" cy="3323987"/>
          </a:xfrm>
          <a:prstGeom prst="rect">
            <a:avLst/>
          </a:prstGeom>
          <a:noFill/>
          <a:ln w="9525">
            <a:noFill/>
            <a:miter lim="800000"/>
            <a:headEnd/>
            <a:tailEnd/>
          </a:ln>
        </p:spPr>
        <p:txBody>
          <a:bodyPr wrap="square">
            <a:spAutoFit/>
          </a:bodyPr>
          <a:lstStyle/>
          <a:p>
            <a:pPr>
              <a:spcBef>
                <a:spcPct val="50000"/>
              </a:spcBef>
            </a:pPr>
            <a:r>
              <a:rPr lang="en-GB" sz="2800" dirty="0">
                <a:solidFill>
                  <a:prstClr val="black"/>
                </a:solidFill>
                <a:latin typeface="Arial" panose="020B0604020202020204" pitchFamily="34" charset="0"/>
                <a:cs typeface="Arial" panose="020B0604020202020204" pitchFamily="34" charset="0"/>
              </a:rPr>
              <a:t>Neglect is the </a:t>
            </a:r>
            <a:r>
              <a:rPr lang="en-GB" sz="2800" b="1" u="sng" dirty="0">
                <a:solidFill>
                  <a:prstClr val="black"/>
                </a:solidFill>
                <a:latin typeface="Arial" panose="020B0604020202020204" pitchFamily="34" charset="0"/>
                <a:cs typeface="Arial" panose="020B0604020202020204" pitchFamily="34" charset="0"/>
              </a:rPr>
              <a:t>persistent</a:t>
            </a:r>
            <a:r>
              <a:rPr lang="en-GB" sz="2800" dirty="0">
                <a:solidFill>
                  <a:prstClr val="black"/>
                </a:solidFill>
                <a:latin typeface="Arial" panose="020B0604020202020204" pitchFamily="34" charset="0"/>
                <a:cs typeface="Arial" panose="020B0604020202020204" pitchFamily="34" charset="0"/>
              </a:rPr>
              <a:t> failure to meet a child’s basic physical and/or psychological needs, likely to result in the serious impairment of the child’s health or development.  </a:t>
            </a:r>
          </a:p>
          <a:p>
            <a:pPr>
              <a:spcBef>
                <a:spcPct val="50000"/>
              </a:spcBef>
            </a:pPr>
            <a:r>
              <a:rPr lang="en-GB" sz="2800" dirty="0">
                <a:solidFill>
                  <a:prstClr val="black"/>
                </a:solidFill>
                <a:latin typeface="Arial" panose="020B0604020202020204" pitchFamily="34" charset="0"/>
                <a:cs typeface="Arial" panose="020B0604020202020204" pitchFamily="34" charset="0"/>
              </a:rPr>
              <a:t>Neglect may occur in pregnancy as a result of maternal substance misuse.</a:t>
            </a:r>
          </a:p>
        </p:txBody>
      </p:sp>
      <p:sp>
        <p:nvSpPr>
          <p:cNvPr id="4" name="Title 3"/>
          <p:cNvSpPr>
            <a:spLocks noGrp="1"/>
          </p:cNvSpPr>
          <p:nvPr>
            <p:ph type="title"/>
          </p:nvPr>
        </p:nvSpPr>
        <p:spPr>
          <a:xfrm>
            <a:off x="866217" y="565705"/>
            <a:ext cx="6571060" cy="706964"/>
          </a:xfrm>
        </p:spPr>
        <p:txBody>
          <a:bodyPr/>
          <a:lstStyle/>
          <a:p>
            <a:r>
              <a:rPr lang="en-GB" sz="2400" dirty="0" smtClean="0">
                <a:cs typeface="Arial" panose="020B0604020202020204" pitchFamily="34" charset="0"/>
              </a:rPr>
              <a:t>Neglect </a:t>
            </a:r>
            <a:endParaRPr lang="en-GB" sz="2400" dirty="0">
              <a:cs typeface="Arial" panose="020B0604020202020204" pitchFamily="34" charset="0"/>
            </a:endParaRPr>
          </a:p>
        </p:txBody>
      </p:sp>
    </p:spTree>
    <p:extLst>
      <p:ext uri="{BB962C8B-B14F-4D97-AF65-F5344CB8AC3E}">
        <p14:creationId xmlns:p14="http://schemas.microsoft.com/office/powerpoint/2010/main" val="3682575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3600" dirty="0" smtClean="0">
                <a:cs typeface="Arial" panose="020B0604020202020204" pitchFamily="34" charset="0"/>
              </a:rPr>
              <a:t>How to deal with a disclosure</a:t>
            </a:r>
            <a:endParaRPr lang="en-GB" sz="3600" dirty="0">
              <a:cs typeface="Arial" panose="020B0604020202020204" pitchFamily="34" charset="0"/>
            </a:endParaRPr>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16508404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86863"/>
            <a:ext cx="9144000" cy="4570482"/>
          </a:xfrm>
          <a:prstGeom prst="rect">
            <a:avLst/>
          </a:prstGeom>
        </p:spPr>
        <p:txBody>
          <a:bodyPr wrap="square">
            <a:spAutoFit/>
          </a:bodyPr>
          <a:lstStyle/>
          <a:p>
            <a:pPr algn="ctr"/>
            <a:endParaRPr lang="en-GB" sz="1350" dirty="0">
              <a:solidFill>
                <a:srgbClr val="000000"/>
              </a:solidFill>
              <a:latin typeface="NSPCCBold"/>
            </a:endParaRPr>
          </a:p>
          <a:p>
            <a:pPr algn="ctr"/>
            <a:endParaRPr lang="en-GB" sz="1350" dirty="0">
              <a:solidFill>
                <a:srgbClr val="000000"/>
              </a:solidFill>
              <a:latin typeface="NSPCCBold"/>
            </a:endParaRPr>
          </a:p>
          <a:p>
            <a:r>
              <a:rPr lang="en-GB" sz="2400" dirty="0">
                <a:solidFill>
                  <a:srgbClr val="525455"/>
                </a:solidFill>
                <a:latin typeface="Arial" panose="020B0604020202020204" pitchFamily="34" charset="0"/>
                <a:cs typeface="Arial" panose="020B0604020202020204" pitchFamily="34" charset="0"/>
              </a:rPr>
              <a:t>If you're in a situation where a child discloses abuse to you, there are a number of steps you can take. </a:t>
            </a:r>
          </a:p>
          <a:p>
            <a:endParaRPr lang="en-GB" sz="2400" dirty="0">
              <a:solidFill>
                <a:srgbClr val="525455"/>
              </a:solidFill>
              <a:latin typeface="Arial" panose="020B0604020202020204" pitchFamily="34" charset="0"/>
              <a:cs typeface="Arial" panose="020B0604020202020204" pitchFamily="34" charset="0"/>
            </a:endParaRPr>
          </a:p>
          <a:p>
            <a:pPr>
              <a:buFont typeface="Arial" panose="020B0604020202020204" pitchFamily="34" charset="0"/>
              <a:buChar char="•"/>
            </a:pPr>
            <a:r>
              <a:rPr lang="en-GB" sz="2400" b="1" dirty="0">
                <a:solidFill>
                  <a:srgbClr val="525455"/>
                </a:solidFill>
                <a:latin typeface="Arial" panose="020B0604020202020204" pitchFamily="34" charset="0"/>
                <a:cs typeface="Arial" panose="020B0604020202020204" pitchFamily="34" charset="0"/>
              </a:rPr>
              <a:t>Listen carefully to the child. </a:t>
            </a:r>
            <a:r>
              <a:rPr lang="en-GB" sz="2400" dirty="0">
                <a:solidFill>
                  <a:srgbClr val="525455"/>
                </a:solidFill>
                <a:latin typeface="Arial" panose="020B0604020202020204" pitchFamily="34" charset="0"/>
                <a:cs typeface="Arial" panose="020B0604020202020204" pitchFamily="34" charset="0"/>
              </a:rPr>
              <a:t>Avoid expressing your own views on the matter. A reaction of shock or disbelief could cause the child to 'shut down', retract or stop talking</a:t>
            </a:r>
          </a:p>
          <a:p>
            <a:endParaRPr lang="en-GB" sz="2400" dirty="0">
              <a:solidFill>
                <a:srgbClr val="525455"/>
              </a:solidFill>
              <a:latin typeface="Arial" panose="020B0604020202020204" pitchFamily="34" charset="0"/>
              <a:cs typeface="Arial" panose="020B0604020202020204" pitchFamily="34" charset="0"/>
            </a:endParaRPr>
          </a:p>
          <a:p>
            <a:pPr>
              <a:buFont typeface="Arial" panose="020B0604020202020204" pitchFamily="34" charset="0"/>
              <a:buChar char="•"/>
            </a:pPr>
            <a:r>
              <a:rPr lang="en-GB" sz="2400" b="1" dirty="0">
                <a:solidFill>
                  <a:srgbClr val="525455"/>
                </a:solidFill>
                <a:latin typeface="Arial" panose="020B0604020202020204" pitchFamily="34" charset="0"/>
                <a:cs typeface="Arial" panose="020B0604020202020204" pitchFamily="34" charset="0"/>
              </a:rPr>
              <a:t>Let them know they've done the right thing. </a:t>
            </a:r>
            <a:r>
              <a:rPr lang="en-GB" sz="2400" dirty="0">
                <a:solidFill>
                  <a:srgbClr val="525455"/>
                </a:solidFill>
                <a:latin typeface="Arial" panose="020B0604020202020204" pitchFamily="34" charset="0"/>
                <a:cs typeface="Arial" panose="020B0604020202020204" pitchFamily="34" charset="0"/>
              </a:rPr>
              <a:t>Reassurance can make a big impact to the child who may have been keeping the abuse secret</a:t>
            </a:r>
          </a:p>
          <a:p>
            <a:endParaRPr lang="en-GB" sz="2400" dirty="0">
              <a:solidFill>
                <a:srgbClr val="525455"/>
              </a:solidFill>
              <a:latin typeface="Arial" panose="020B0604020202020204" pitchFamily="34" charset="0"/>
              <a:cs typeface="Arial" panose="020B0604020202020204" pitchFamily="34" charset="0"/>
            </a:endParaRPr>
          </a:p>
        </p:txBody>
      </p:sp>
      <p:sp>
        <p:nvSpPr>
          <p:cNvPr id="3" name="TextBox 2"/>
          <p:cNvSpPr txBox="1"/>
          <p:nvPr/>
        </p:nvSpPr>
        <p:spPr>
          <a:xfrm>
            <a:off x="629562" y="501833"/>
            <a:ext cx="3942438" cy="461665"/>
          </a:xfrm>
          <a:prstGeom prst="rect">
            <a:avLst/>
          </a:prstGeom>
          <a:noFill/>
        </p:spPr>
        <p:txBody>
          <a:bodyPr wrap="square" rtlCol="0">
            <a:spAutoFit/>
          </a:bodyPr>
          <a:lstStyle/>
          <a:p>
            <a:pPr algn="ctr"/>
            <a:r>
              <a:rPr lang="en-GB" sz="2400" dirty="0">
                <a:solidFill>
                  <a:prstClr val="white"/>
                </a:solidFill>
                <a:latin typeface="+mj-lt"/>
              </a:rPr>
              <a:t>If a child discloses abuse</a:t>
            </a:r>
          </a:p>
        </p:txBody>
      </p:sp>
    </p:spTree>
    <p:extLst>
      <p:ext uri="{BB962C8B-B14F-4D97-AF65-F5344CB8AC3E}">
        <p14:creationId xmlns:p14="http://schemas.microsoft.com/office/powerpoint/2010/main" val="287368810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86863"/>
            <a:ext cx="9144000" cy="3547125"/>
          </a:xfrm>
          <a:prstGeom prst="rect">
            <a:avLst/>
          </a:prstGeom>
        </p:spPr>
        <p:txBody>
          <a:bodyPr wrap="square">
            <a:spAutoFit/>
          </a:bodyPr>
          <a:lstStyle/>
          <a:p>
            <a:pPr algn="ctr"/>
            <a:endParaRPr lang="en-GB" sz="1350" dirty="0">
              <a:solidFill>
                <a:srgbClr val="000000"/>
              </a:solidFill>
              <a:latin typeface="NSPCCBold"/>
            </a:endParaRPr>
          </a:p>
          <a:p>
            <a:pPr algn="ctr"/>
            <a:endParaRPr lang="en-GB" sz="1350" dirty="0">
              <a:solidFill>
                <a:srgbClr val="000000"/>
              </a:solidFill>
              <a:latin typeface="NSPCCBold"/>
            </a:endParaRPr>
          </a:p>
          <a:p>
            <a:endParaRPr lang="en-GB" sz="2000" dirty="0">
              <a:solidFill>
                <a:srgbClr val="525455"/>
              </a:solidFill>
              <a:latin typeface="Arial" panose="020B0604020202020204" pitchFamily="34" charset="0"/>
              <a:cs typeface="Arial" panose="020B0604020202020204" pitchFamily="34" charset="0"/>
            </a:endParaRPr>
          </a:p>
          <a:p>
            <a:pPr>
              <a:buFont typeface="Arial" panose="020B0604020202020204" pitchFamily="34" charset="0"/>
              <a:buChar char="•"/>
            </a:pPr>
            <a:r>
              <a:rPr lang="en-GB" sz="2400" b="1" dirty="0">
                <a:solidFill>
                  <a:srgbClr val="525455"/>
                </a:solidFill>
                <a:latin typeface="Arial" panose="020B0604020202020204" pitchFamily="34" charset="0"/>
                <a:cs typeface="Arial" panose="020B0604020202020204" pitchFamily="34" charset="0"/>
              </a:rPr>
              <a:t>Tell them it's not their fault. </a:t>
            </a:r>
            <a:r>
              <a:rPr lang="en-GB" sz="2400" dirty="0">
                <a:solidFill>
                  <a:srgbClr val="525455"/>
                </a:solidFill>
                <a:latin typeface="Arial" panose="020B0604020202020204" pitchFamily="34" charset="0"/>
                <a:cs typeface="Arial" panose="020B0604020202020204" pitchFamily="34" charset="0"/>
              </a:rPr>
              <a:t>Abuse is never the child's fault and they need to know this</a:t>
            </a:r>
          </a:p>
          <a:p>
            <a:pPr>
              <a:buFont typeface="Arial" panose="020B0604020202020204" pitchFamily="34" charset="0"/>
              <a:buChar char="•"/>
            </a:pPr>
            <a:endParaRPr lang="en-GB" sz="2400" dirty="0">
              <a:solidFill>
                <a:srgbClr val="525455"/>
              </a:solidFill>
              <a:latin typeface="Arial" panose="020B0604020202020204" pitchFamily="34" charset="0"/>
              <a:cs typeface="Arial" panose="020B0604020202020204" pitchFamily="34" charset="0"/>
            </a:endParaRPr>
          </a:p>
          <a:p>
            <a:pPr>
              <a:buFont typeface="Arial" panose="020B0604020202020204" pitchFamily="34" charset="0"/>
              <a:buChar char="•"/>
            </a:pPr>
            <a:r>
              <a:rPr lang="en-GB" sz="2400" b="1" dirty="0">
                <a:solidFill>
                  <a:srgbClr val="525455"/>
                </a:solidFill>
                <a:latin typeface="Arial" panose="020B0604020202020204" pitchFamily="34" charset="0"/>
                <a:cs typeface="Arial" panose="020B0604020202020204" pitchFamily="34" charset="0"/>
              </a:rPr>
              <a:t>Say you believe them. </a:t>
            </a:r>
            <a:r>
              <a:rPr lang="en-GB" sz="2400" dirty="0">
                <a:solidFill>
                  <a:srgbClr val="525455"/>
                </a:solidFill>
                <a:latin typeface="Arial" panose="020B0604020202020204" pitchFamily="34" charset="0"/>
                <a:cs typeface="Arial" panose="020B0604020202020204" pitchFamily="34" charset="0"/>
              </a:rPr>
              <a:t>A child could keep abuse secret in fear they won't be believed. They've told you because they want help and trust you'll be the person to believe them and help them</a:t>
            </a:r>
          </a:p>
          <a:p>
            <a:pPr>
              <a:buFont typeface="Arial" panose="020B0604020202020204" pitchFamily="34" charset="0"/>
              <a:buChar char="•"/>
            </a:pPr>
            <a:endParaRPr lang="en-GB" sz="2000" dirty="0">
              <a:solidFill>
                <a:srgbClr val="525455"/>
              </a:solidFill>
              <a:latin typeface="Arial" panose="020B0604020202020204" pitchFamily="34" charset="0"/>
              <a:cs typeface="Arial" panose="020B0604020202020204" pitchFamily="34" charset="0"/>
            </a:endParaRPr>
          </a:p>
          <a:p>
            <a:endParaRPr lang="en-GB" sz="1350" dirty="0">
              <a:solidFill>
                <a:srgbClr val="525455"/>
              </a:solidFill>
              <a:latin typeface="Arial" panose="020B0604020202020204" pitchFamily="34" charset="0"/>
            </a:endParaRPr>
          </a:p>
        </p:txBody>
      </p:sp>
      <p:sp>
        <p:nvSpPr>
          <p:cNvPr id="3" name="TextBox 2"/>
          <p:cNvSpPr txBox="1"/>
          <p:nvPr/>
        </p:nvSpPr>
        <p:spPr>
          <a:xfrm>
            <a:off x="629562" y="529967"/>
            <a:ext cx="3942438" cy="461665"/>
          </a:xfrm>
          <a:prstGeom prst="rect">
            <a:avLst/>
          </a:prstGeom>
          <a:noFill/>
        </p:spPr>
        <p:txBody>
          <a:bodyPr wrap="square" rtlCol="0">
            <a:spAutoFit/>
          </a:bodyPr>
          <a:lstStyle/>
          <a:p>
            <a:pPr algn="ctr"/>
            <a:r>
              <a:rPr lang="en-GB" sz="2400" dirty="0">
                <a:solidFill>
                  <a:prstClr val="white"/>
                </a:solidFill>
                <a:latin typeface="+mj-lt"/>
              </a:rPr>
              <a:t>If a child discloses abuse</a:t>
            </a:r>
          </a:p>
        </p:txBody>
      </p:sp>
    </p:spTree>
    <p:extLst>
      <p:ext uri="{BB962C8B-B14F-4D97-AF65-F5344CB8AC3E}">
        <p14:creationId xmlns:p14="http://schemas.microsoft.com/office/powerpoint/2010/main" val="136755553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235934179"/>
              </p:ext>
            </p:extLst>
          </p:nvPr>
        </p:nvGraphicFramePr>
        <p:xfrm>
          <a:off x="1331640" y="1859574"/>
          <a:ext cx="6777372" cy="4998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538520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17" y="593840"/>
            <a:ext cx="6571060" cy="706964"/>
          </a:xfrm>
        </p:spPr>
        <p:txBody>
          <a:bodyPr/>
          <a:lstStyle/>
          <a:p>
            <a:r>
              <a:rPr lang="en-GB" dirty="0" smtClean="0"/>
              <a:t>What is safeguarding?</a:t>
            </a:r>
            <a:endParaRPr lang="en-GB" dirty="0"/>
          </a:p>
        </p:txBody>
      </p:sp>
      <p:sp>
        <p:nvSpPr>
          <p:cNvPr id="3" name="Content Placeholder 2"/>
          <p:cNvSpPr>
            <a:spLocks noGrp="1"/>
          </p:cNvSpPr>
          <p:nvPr>
            <p:ph idx="1"/>
          </p:nvPr>
        </p:nvSpPr>
        <p:spPr/>
        <p:txBody>
          <a:bodyPr>
            <a:normAutofit/>
          </a:bodyPr>
          <a:lstStyle/>
          <a:p>
            <a:pPr marL="0" indent="0">
              <a:buNone/>
            </a:pPr>
            <a:r>
              <a:rPr lang="en-GB" sz="2000" dirty="0" smtClean="0">
                <a:latin typeface="Arial" panose="020B0604020202020204" pitchFamily="34" charset="0"/>
                <a:cs typeface="Arial" panose="020B0604020202020204" pitchFamily="34" charset="0"/>
              </a:rPr>
              <a:t>Safeguarding </a:t>
            </a:r>
            <a:r>
              <a:rPr lang="en-GB" sz="2000" dirty="0">
                <a:latin typeface="Arial" panose="020B0604020202020204" pitchFamily="34" charset="0"/>
                <a:cs typeface="Arial" panose="020B0604020202020204" pitchFamily="34" charset="0"/>
              </a:rPr>
              <a:t>is the measures and steps we all take when we are concerned that someone – a child or an adult – </a:t>
            </a:r>
            <a:r>
              <a:rPr lang="en-GB" sz="2000" dirty="0" smtClean="0">
                <a:latin typeface="Arial" panose="020B0604020202020204" pitchFamily="34" charset="0"/>
                <a:cs typeface="Arial" panose="020B0604020202020204" pitchFamily="34" charset="0"/>
              </a:rPr>
              <a:t>is/is likely to be risk of suffering significant </a:t>
            </a:r>
            <a:r>
              <a:rPr lang="en-GB" sz="2000" dirty="0">
                <a:latin typeface="Arial" panose="020B0604020202020204" pitchFamily="34" charset="0"/>
                <a:cs typeface="Arial" panose="020B0604020202020204" pitchFamily="34" charset="0"/>
              </a:rPr>
              <a:t>harm. </a:t>
            </a:r>
            <a:endParaRPr lang="en-GB" sz="2000" dirty="0" smtClean="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smtClean="0">
                <a:latin typeface="Arial" panose="020B0604020202020204" pitchFamily="34" charset="0"/>
                <a:cs typeface="Arial" panose="020B0604020202020204" pitchFamily="34" charset="0"/>
              </a:rPr>
              <a:t>This includes </a:t>
            </a:r>
            <a:r>
              <a:rPr lang="en-GB" sz="2000" dirty="0">
                <a:latin typeface="Arial" panose="020B0604020202020204" pitchFamily="34" charset="0"/>
                <a:cs typeface="Arial" panose="020B0604020202020204" pitchFamily="34" charset="0"/>
              </a:rPr>
              <a:t>physical, </a:t>
            </a:r>
            <a:r>
              <a:rPr lang="en-GB" sz="2000" dirty="0" smtClean="0">
                <a:latin typeface="Arial" panose="020B0604020202020204" pitchFamily="34" charset="0"/>
                <a:cs typeface="Arial" panose="020B0604020202020204" pitchFamily="34" charset="0"/>
              </a:rPr>
              <a:t>psychological/ emotional, </a:t>
            </a:r>
            <a:r>
              <a:rPr lang="en-GB" sz="2000" dirty="0">
                <a:latin typeface="Arial" panose="020B0604020202020204" pitchFamily="34" charset="0"/>
                <a:cs typeface="Arial" panose="020B0604020202020204" pitchFamily="34" charset="0"/>
              </a:rPr>
              <a:t>financial, sexual abuse and </a:t>
            </a:r>
            <a:r>
              <a:rPr lang="en-GB" sz="2000" dirty="0" smtClean="0">
                <a:latin typeface="Arial" panose="020B0604020202020204" pitchFamily="34" charset="0"/>
                <a:cs typeface="Arial" panose="020B0604020202020204" pitchFamily="34" charset="0"/>
              </a:rPr>
              <a:t>grooming </a:t>
            </a:r>
            <a:r>
              <a:rPr lang="en-GB" sz="2000" dirty="0">
                <a:latin typeface="Arial" panose="020B0604020202020204" pitchFamily="34" charset="0"/>
                <a:cs typeface="Arial" panose="020B0604020202020204" pitchFamily="34" charset="0"/>
              </a:rPr>
              <a:t>and </a:t>
            </a:r>
            <a:r>
              <a:rPr lang="en-GB" sz="2000" dirty="0" smtClean="0">
                <a:latin typeface="Arial" panose="020B0604020202020204" pitchFamily="34" charset="0"/>
                <a:cs typeface="Arial" panose="020B0604020202020204" pitchFamily="34" charset="0"/>
              </a:rPr>
              <a:t>neglect. </a:t>
            </a:r>
            <a:r>
              <a:rPr lang="en-GB" sz="2000" dirty="0">
                <a:latin typeface="Arial" panose="020B0604020202020204" pitchFamily="34" charset="0"/>
                <a:cs typeface="Arial" panose="020B0604020202020204" pitchFamily="34" charset="0"/>
              </a:rPr>
              <a:t>It’s important to be able to recognise </a:t>
            </a:r>
            <a:r>
              <a:rPr lang="en-GB" sz="2000" dirty="0" smtClean="0">
                <a:latin typeface="Arial" panose="020B0604020202020204" pitchFamily="34" charset="0"/>
                <a:cs typeface="Arial" panose="020B0604020202020204" pitchFamily="34" charset="0"/>
              </a:rPr>
              <a:t>the signs </a:t>
            </a:r>
            <a:r>
              <a:rPr lang="en-GB" sz="2000" dirty="0">
                <a:latin typeface="Arial" panose="020B0604020202020204" pitchFamily="34" charset="0"/>
                <a:cs typeface="Arial" panose="020B0604020202020204" pitchFamily="34" charset="0"/>
              </a:rPr>
              <a:t>so that you or your volunteers can stay safe, and know how to alert the relevant authorities who can then take action to make sure people are safe in your </a:t>
            </a:r>
            <a:r>
              <a:rPr lang="en-GB" sz="2000" dirty="0" smtClean="0">
                <a:latin typeface="Arial" panose="020B0604020202020204" pitchFamily="34" charset="0"/>
                <a:cs typeface="Arial" panose="020B0604020202020204" pitchFamily="34" charset="0"/>
              </a:rPr>
              <a:t>community.</a:t>
            </a:r>
            <a:endParaRPr lang="en-GB" sz="2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www.safeguardingcambspeterborough.org.uk</a:t>
            </a:r>
            <a:endParaRPr lang="en-GB" dirty="0"/>
          </a:p>
        </p:txBody>
      </p:sp>
    </p:spTree>
    <p:extLst>
      <p:ext uri="{BB962C8B-B14F-4D97-AF65-F5344CB8AC3E}">
        <p14:creationId xmlns:p14="http://schemas.microsoft.com/office/powerpoint/2010/main" val="3982420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GB"/>
          </a:p>
        </p:txBody>
      </p:sp>
      <p:pic>
        <p:nvPicPr>
          <p:cNvPr id="3" name="Picture 2" descr="https://learning.nspcc.org.uk/media/1638/let-children-know-listening-poster-english.pdf - Internet Explorer"/>
          <p:cNvPicPr>
            <a:picLocks noChangeAspect="1"/>
          </p:cNvPicPr>
          <p:nvPr/>
        </p:nvPicPr>
        <p:blipFill rotWithShape="1">
          <a:blip r:embed="rId3">
            <a:extLst>
              <a:ext uri="{28A0092B-C50C-407E-A947-70E740481C1C}">
                <a14:useLocalDpi xmlns:a14="http://schemas.microsoft.com/office/drawing/2010/main" val="0"/>
              </a:ext>
            </a:extLst>
          </a:blip>
          <a:srcRect l="36462" t="14851" r="36923" b="15890"/>
          <a:stretch/>
        </p:blipFill>
        <p:spPr>
          <a:xfrm>
            <a:off x="1236153" y="952207"/>
            <a:ext cx="3968894" cy="5027843"/>
          </a:xfrm>
          <a:prstGeom prst="rect">
            <a:avLst/>
          </a:prstGeom>
        </p:spPr>
      </p:pic>
      <p:sp>
        <p:nvSpPr>
          <p:cNvPr id="4" name="TextBox 3"/>
          <p:cNvSpPr txBox="1"/>
          <p:nvPr/>
        </p:nvSpPr>
        <p:spPr>
          <a:xfrm>
            <a:off x="5616527" y="2619229"/>
            <a:ext cx="2036298" cy="1938992"/>
          </a:xfrm>
          <a:prstGeom prst="rect">
            <a:avLst/>
          </a:prstGeom>
          <a:noFill/>
        </p:spPr>
        <p:txBody>
          <a:bodyPr wrap="square" rtlCol="0">
            <a:spAutoFit/>
          </a:bodyPr>
          <a:lstStyle/>
          <a:p>
            <a:r>
              <a:rPr lang="en-GB" sz="2000" dirty="0">
                <a:solidFill>
                  <a:prstClr val="black"/>
                </a:solidFill>
                <a:latin typeface="Arial" panose="020B0604020202020204" pitchFamily="34" charset="0"/>
                <a:cs typeface="Arial" panose="020B0604020202020204" pitchFamily="34" charset="0"/>
              </a:rPr>
              <a:t>https://learning.nspcc.org.uk/media/1638/let-children-know-listening-poster-english.pdf</a:t>
            </a:r>
          </a:p>
        </p:txBody>
      </p:sp>
    </p:spTree>
    <p:extLst>
      <p:ext uri="{BB962C8B-B14F-4D97-AF65-F5344CB8AC3E}">
        <p14:creationId xmlns:p14="http://schemas.microsoft.com/office/powerpoint/2010/main" val="286768739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867" y="2990608"/>
            <a:ext cx="8551333" cy="3300904"/>
          </a:xfrm>
          <a:prstGeom prst="rect">
            <a:avLst/>
          </a:prstGeom>
          <a:noFill/>
        </p:spPr>
        <p:txBody>
          <a:bodyPr wrap="square" rtlCol="0">
            <a:spAutoFit/>
          </a:bodyPr>
          <a:lstStyle/>
          <a:p>
            <a:endParaRPr lang="en-GB" sz="1350" dirty="0">
              <a:solidFill>
                <a:prstClr val="black"/>
              </a:solidFill>
            </a:endParaRPr>
          </a:p>
          <a:p>
            <a:pPr marL="214313" indent="-214313">
              <a:buFont typeface="Arial" panose="020B0604020202020204" pitchFamily="34" charset="0"/>
              <a:buChar char="•"/>
            </a:pPr>
            <a:r>
              <a:rPr lang="en-GB" sz="2800" dirty="0">
                <a:solidFill>
                  <a:prstClr val="black"/>
                </a:solidFill>
                <a:latin typeface="Arial" panose="020B0604020202020204" pitchFamily="34" charset="0"/>
                <a:cs typeface="Arial" panose="020B0604020202020204" pitchFamily="34" charset="0"/>
              </a:rPr>
              <a:t>Discuss with </a:t>
            </a:r>
            <a:r>
              <a:rPr lang="en-GB" sz="2800" dirty="0" smtClean="0">
                <a:solidFill>
                  <a:prstClr val="black"/>
                </a:solidFill>
                <a:latin typeface="Arial" panose="020B0604020202020204" pitchFamily="34" charset="0"/>
                <a:cs typeface="Arial" panose="020B0604020202020204" pitchFamily="34" charset="0"/>
              </a:rPr>
              <a:t>someone senior who is helping run the community work/ the  </a:t>
            </a:r>
            <a:r>
              <a:rPr lang="en-GB" sz="2800" dirty="0">
                <a:solidFill>
                  <a:prstClr val="black"/>
                </a:solidFill>
                <a:latin typeface="Arial" panose="020B0604020202020204" pitchFamily="34" charset="0"/>
                <a:cs typeface="Arial" panose="020B0604020202020204" pitchFamily="34" charset="0"/>
              </a:rPr>
              <a:t>safeguarding lead</a:t>
            </a:r>
          </a:p>
          <a:p>
            <a:pPr marL="214313" indent="-214313">
              <a:buFont typeface="Arial" panose="020B0604020202020204" pitchFamily="34" charset="0"/>
              <a:buChar char="•"/>
            </a:pPr>
            <a:endParaRPr lang="en-GB" sz="2800" dirty="0">
              <a:solidFill>
                <a:prstClr val="black"/>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GB" sz="2800" dirty="0">
                <a:solidFill>
                  <a:prstClr val="black"/>
                </a:solidFill>
                <a:latin typeface="Arial" panose="020B0604020202020204" pitchFamily="34" charset="0"/>
                <a:cs typeface="Arial" panose="020B0604020202020204" pitchFamily="34" charset="0"/>
              </a:rPr>
              <a:t>Decide what action is to be taken – is the child suffering or likely to suffer significant harm or is he/she in need of Early Help?</a:t>
            </a:r>
          </a:p>
          <a:p>
            <a:pPr marL="214313" indent="-214313">
              <a:buFont typeface="Arial" panose="020B0604020202020204" pitchFamily="34" charset="0"/>
              <a:buChar char="•"/>
            </a:pPr>
            <a:endParaRPr lang="en-GB" sz="1350" dirty="0">
              <a:solidFill>
                <a:prstClr val="black"/>
              </a:solidFill>
            </a:endParaRPr>
          </a:p>
          <a:p>
            <a:endParaRPr lang="en-GB" sz="1350" dirty="0">
              <a:solidFill>
                <a:prstClr val="black"/>
              </a:solidFill>
            </a:endParaRPr>
          </a:p>
        </p:txBody>
      </p:sp>
      <p:sp>
        <p:nvSpPr>
          <p:cNvPr id="3" name="TextBox 2"/>
          <p:cNvSpPr txBox="1"/>
          <p:nvPr/>
        </p:nvSpPr>
        <p:spPr>
          <a:xfrm>
            <a:off x="457178" y="334107"/>
            <a:ext cx="5562618" cy="1100301"/>
          </a:xfrm>
          <a:prstGeom prst="rect">
            <a:avLst/>
          </a:prstGeom>
          <a:noFill/>
        </p:spPr>
        <p:txBody>
          <a:bodyPr wrap="square" rtlCol="0">
            <a:spAutoFit/>
          </a:bodyPr>
          <a:lstStyle/>
          <a:p>
            <a:r>
              <a:rPr lang="en-GB" sz="2400" dirty="0">
                <a:solidFill>
                  <a:prstClr val="white"/>
                </a:solidFill>
                <a:latin typeface="+mj-lt"/>
                <a:cs typeface="Arial" panose="020B0604020202020204" pitchFamily="34" charset="0"/>
              </a:rPr>
              <a:t>WHAT TO DO IF YOU ARE CONCERNED ABOUT A CHILD</a:t>
            </a:r>
            <a:r>
              <a:rPr lang="en-GB" sz="2800" dirty="0">
                <a:solidFill>
                  <a:prstClr val="white"/>
                </a:solidFill>
                <a:latin typeface="+mj-lt"/>
                <a:cs typeface="Arial" panose="020B0604020202020204" pitchFamily="34" charset="0"/>
              </a:rPr>
              <a:t>:</a:t>
            </a:r>
          </a:p>
          <a:p>
            <a:endParaRPr lang="en-GB" sz="1350" dirty="0">
              <a:solidFill>
                <a:prstClr val="black"/>
              </a:solidFill>
            </a:endParaRPr>
          </a:p>
        </p:txBody>
      </p:sp>
    </p:spTree>
    <p:extLst>
      <p:ext uri="{BB962C8B-B14F-4D97-AF65-F5344CB8AC3E}">
        <p14:creationId xmlns:p14="http://schemas.microsoft.com/office/powerpoint/2010/main" val="326208915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796" y="354690"/>
            <a:ext cx="6571060" cy="706964"/>
          </a:xfrm>
        </p:spPr>
        <p:txBody>
          <a:bodyPr/>
          <a:lstStyle/>
          <a:p>
            <a:r>
              <a:rPr lang="en-US" sz="2400" dirty="0" smtClean="0">
                <a:cs typeface="Arial" panose="020B0604020202020204" pitchFamily="34" charset="0"/>
              </a:rPr>
              <a:t>Early Help</a:t>
            </a:r>
            <a:endParaRPr lang="en-GB" sz="2400" dirty="0">
              <a:cs typeface="Arial" panose="020B0604020202020204" pitchFamily="34" charset="0"/>
            </a:endParaRPr>
          </a:p>
        </p:txBody>
      </p:sp>
      <p:sp>
        <p:nvSpPr>
          <p:cNvPr id="3" name="Content Placeholder 2"/>
          <p:cNvSpPr>
            <a:spLocks noGrp="1"/>
          </p:cNvSpPr>
          <p:nvPr>
            <p:ph idx="1"/>
          </p:nvPr>
        </p:nvSpPr>
        <p:spPr>
          <a:xfrm>
            <a:off x="124204" y="2603500"/>
            <a:ext cx="9019796" cy="3416300"/>
          </a:xfrm>
        </p:spPr>
        <p:txBody>
          <a:bodyPr>
            <a:normAutofit/>
          </a:bodyPr>
          <a:lstStyle/>
          <a:p>
            <a:pPr marL="0" indent="0">
              <a:buNone/>
            </a:pPr>
            <a:r>
              <a:rPr lang="en-US" sz="2400" dirty="0" smtClean="0">
                <a:solidFill>
                  <a:schemeClr val="tx1"/>
                </a:solidFill>
                <a:latin typeface="Arial" panose="020B0604020202020204" pitchFamily="34" charset="0"/>
                <a:cs typeface="Arial" panose="020B0604020202020204" pitchFamily="34" charset="0"/>
              </a:rPr>
              <a:t>Most children and young people do not need Children’s Social Care intervention, they can be helped through “Early Help”</a:t>
            </a:r>
            <a:endParaRPr lang="en-US" sz="2400" dirty="0">
              <a:solidFill>
                <a:schemeClr val="tx1"/>
              </a:solidFill>
              <a:latin typeface="Arial" panose="020B0604020202020204" pitchFamily="34" charset="0"/>
              <a:cs typeface="Arial" panose="020B0604020202020204" pitchFamily="34" charset="0"/>
            </a:endParaRPr>
          </a:p>
          <a:p>
            <a:pPr marL="0" indent="0">
              <a:buNone/>
            </a:pPr>
            <a:endParaRPr lang="en-US" sz="2400" dirty="0">
              <a:solidFill>
                <a:schemeClr val="tx1"/>
              </a:solidFill>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hlinkClick r:id="rId3"/>
              </a:rPr>
              <a:t>earlyhelp@peterborough.gov.uk</a:t>
            </a:r>
            <a:endParaRPr lang="en-GB" sz="2400" dirty="0" smtClean="0">
              <a:latin typeface="Arial" panose="020B0604020202020204" pitchFamily="34" charset="0"/>
              <a:cs typeface="Arial" panose="020B0604020202020204" pitchFamily="34" charset="0"/>
            </a:endParaRPr>
          </a:p>
          <a:p>
            <a:pPr marL="0" indent="0">
              <a:buNone/>
            </a:pPr>
            <a:r>
              <a:rPr lang="en-GB" sz="2400" dirty="0" smtClean="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hlinkClick r:id="rId4"/>
              </a:rPr>
              <a:t>early.helphub@cambridgeshire.gov.uk</a:t>
            </a:r>
            <a:r>
              <a:rPr lang="en-GB" sz="2400" dirty="0" smtClean="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www.safeguardingcambspeterborough.org.uk</a:t>
            </a:r>
            <a:endParaRPr lang="en-GB" dirty="0"/>
          </a:p>
        </p:txBody>
      </p:sp>
    </p:spTree>
    <p:extLst>
      <p:ext uri="{BB962C8B-B14F-4D97-AF65-F5344CB8AC3E}">
        <p14:creationId xmlns:p14="http://schemas.microsoft.com/office/powerpoint/2010/main" val="22491238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8931" y="396893"/>
            <a:ext cx="6571060" cy="706964"/>
          </a:xfrm>
        </p:spPr>
        <p:txBody>
          <a:bodyPr/>
          <a:lstStyle/>
          <a:p>
            <a:r>
              <a:rPr lang="en-GB" sz="2400" dirty="0" smtClean="0">
                <a:cs typeface="Arial" panose="020B0604020202020204" pitchFamily="34" charset="0"/>
              </a:rPr>
              <a:t>If you do need to refer children’s social care</a:t>
            </a:r>
            <a:endParaRPr lang="en-GB" sz="2400" dirty="0">
              <a:cs typeface="Arial" panose="020B0604020202020204" pitchFamily="34" charset="0"/>
            </a:endParaRPr>
          </a:p>
        </p:txBody>
      </p:sp>
      <p:sp>
        <p:nvSpPr>
          <p:cNvPr id="5" name="Content Placeholder 4"/>
          <p:cNvSpPr>
            <a:spLocks noGrp="1"/>
          </p:cNvSpPr>
          <p:nvPr>
            <p:ph idx="1"/>
          </p:nvPr>
        </p:nvSpPr>
        <p:spPr/>
        <p:txBody>
          <a:bodyPr/>
          <a:lstStyle/>
          <a:p>
            <a:endParaRPr lang="en-GB"/>
          </a:p>
        </p:txBody>
      </p:sp>
      <p:sp>
        <p:nvSpPr>
          <p:cNvPr id="2" name="Footer Placeholder 1"/>
          <p:cNvSpPr>
            <a:spLocks noGrp="1"/>
          </p:cNvSpPr>
          <p:nvPr>
            <p:ph type="ftr" sz="quarter" idx="11"/>
          </p:nvPr>
        </p:nvSpPr>
        <p:spPr/>
        <p:txBody>
          <a:bodyPr/>
          <a:lstStyle/>
          <a:p>
            <a:pPr>
              <a:defRPr/>
            </a:pPr>
            <a:endParaRPr lang="en-GB"/>
          </a:p>
        </p:txBody>
      </p:sp>
      <p:pic>
        <p:nvPicPr>
          <p:cNvPr id="3" name="Picture 2" descr="Report a Safeguarding Concern – Cambridgeshire &amp; Peterborough Safeguarding Partnership Board - Internet Explorer">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l="5232" r="3579"/>
          <a:stretch/>
        </p:blipFill>
        <p:spPr>
          <a:xfrm>
            <a:off x="1143000" y="2038937"/>
            <a:ext cx="6858000" cy="3661200"/>
          </a:xfrm>
          <a:prstGeom prst="rect">
            <a:avLst/>
          </a:prstGeom>
        </p:spPr>
      </p:pic>
    </p:spTree>
    <p:extLst>
      <p:ext uri="{BB962C8B-B14F-4D97-AF65-F5344CB8AC3E}">
        <p14:creationId xmlns:p14="http://schemas.microsoft.com/office/powerpoint/2010/main" val="2245257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157" y="378294"/>
            <a:ext cx="6608297" cy="737637"/>
          </a:xfrm>
        </p:spPr>
        <p:txBody>
          <a:bodyPr/>
          <a:lstStyle/>
          <a:p>
            <a:r>
              <a:rPr lang="en-GB" sz="2400" dirty="0">
                <a:cs typeface="Arial" panose="020B0604020202020204" pitchFamily="34" charset="0"/>
              </a:rPr>
              <a:t>Reporting Child Protection Concerns to the Local Authority</a:t>
            </a:r>
          </a:p>
        </p:txBody>
      </p:sp>
      <p:sp>
        <p:nvSpPr>
          <p:cNvPr id="3" name="Content Placeholder 2"/>
          <p:cNvSpPr>
            <a:spLocks noGrp="1"/>
          </p:cNvSpPr>
          <p:nvPr>
            <p:ph sz="half" idx="1"/>
          </p:nvPr>
        </p:nvSpPr>
        <p:spPr>
          <a:xfrm>
            <a:off x="1236151" y="2737881"/>
            <a:ext cx="6680948" cy="1227662"/>
          </a:xfrm>
        </p:spPr>
        <p:txBody>
          <a:bodyPr>
            <a:noAutofit/>
          </a:bodyPr>
          <a:lstStyle/>
          <a:p>
            <a:pPr marL="0" indent="0">
              <a:buNone/>
            </a:pPr>
            <a:r>
              <a:rPr lang="en-GB" sz="2000" dirty="0">
                <a:solidFill>
                  <a:schemeClr val="tx1"/>
                </a:solidFill>
                <a:latin typeface="Arial" panose="020B0604020202020204" pitchFamily="34" charset="0"/>
                <a:cs typeface="Arial" panose="020B0604020202020204" pitchFamily="34" charset="0"/>
              </a:rPr>
              <a:t>If you are concerned that a child may be suffering physical, sexual or emotional abuse or neglect or is at risk of significant harm you should telephone Children Services using one of the following numbers:</a:t>
            </a:r>
          </a:p>
          <a:p>
            <a:r>
              <a:rPr lang="en-GB" sz="2000" dirty="0">
                <a:solidFill>
                  <a:schemeClr val="tx1"/>
                </a:solidFill>
                <a:latin typeface="Arial" panose="020B0604020202020204" pitchFamily="34" charset="0"/>
                <a:cs typeface="Arial" panose="020B0604020202020204" pitchFamily="34" charset="0"/>
              </a:rPr>
              <a:t>Cambridgeshire children: 0345 045 5203</a:t>
            </a:r>
            <a:r>
              <a:rPr lang="en-US" sz="2000" u="sng" dirty="0">
                <a:latin typeface="Arial" panose="020B0604020202020204" pitchFamily="34" charset="0"/>
                <a:cs typeface="Arial" panose="020B0604020202020204" pitchFamily="34" charset="0"/>
              </a:rPr>
              <a:t> </a:t>
            </a:r>
            <a:endParaRPr lang="en-GB" sz="2000" dirty="0">
              <a:solidFill>
                <a:schemeClr val="tx1"/>
              </a:solidFill>
              <a:latin typeface="Arial" panose="020B0604020202020204" pitchFamily="34" charset="0"/>
              <a:cs typeface="Arial" panose="020B0604020202020204" pitchFamily="34" charset="0"/>
            </a:endParaRPr>
          </a:p>
          <a:p>
            <a:r>
              <a:rPr lang="en-GB" sz="2000" dirty="0">
                <a:solidFill>
                  <a:schemeClr val="tx1"/>
                </a:solidFill>
                <a:latin typeface="Arial" panose="020B0604020202020204" pitchFamily="34" charset="0"/>
                <a:cs typeface="Arial" panose="020B0604020202020204" pitchFamily="34" charset="0"/>
              </a:rPr>
              <a:t>Peterborough children: 01733 864180 or</a:t>
            </a:r>
          </a:p>
          <a:p>
            <a:r>
              <a:rPr lang="en-GB" sz="2000" dirty="0">
                <a:solidFill>
                  <a:schemeClr val="tx1"/>
                </a:solidFill>
                <a:latin typeface="Arial" panose="020B0604020202020204" pitchFamily="34" charset="0"/>
                <a:cs typeface="Arial" panose="020B0604020202020204" pitchFamily="34" charset="0"/>
              </a:rPr>
              <a:t>Out of Hours Emergency Duty Team (EDT): 01733 234724</a:t>
            </a:r>
          </a:p>
          <a:p>
            <a:pPr marL="0" indent="0">
              <a:buNone/>
            </a:pPr>
            <a:endParaRPr lang="en-GB" sz="2000" dirty="0">
              <a:latin typeface="Arial" panose="020B0604020202020204" pitchFamily="34" charset="0"/>
              <a:cs typeface="Arial" panose="020B0604020202020204" pitchFamily="34" charset="0"/>
            </a:endParaRPr>
          </a:p>
        </p:txBody>
      </p:sp>
      <p:sp>
        <p:nvSpPr>
          <p:cNvPr id="5" name="Content Placeholder 4"/>
          <p:cNvSpPr>
            <a:spLocks noGrp="1"/>
          </p:cNvSpPr>
          <p:nvPr>
            <p:ph sz="half" idx="2"/>
          </p:nvPr>
        </p:nvSpPr>
        <p:spPr>
          <a:xfrm>
            <a:off x="1202302" y="5587493"/>
            <a:ext cx="6680948" cy="781557"/>
          </a:xfrm>
          <a:ln>
            <a:solidFill>
              <a:schemeClr val="accent2">
                <a:lumMod val="75000"/>
              </a:schemeClr>
            </a:solidFill>
          </a:ln>
        </p:spPr>
        <p:txBody>
          <a:bodyPr>
            <a:normAutofit fontScale="92500" lnSpcReduction="10000"/>
          </a:bodyPr>
          <a:lstStyle/>
          <a:p>
            <a:pPr marL="0" indent="0">
              <a:buNone/>
            </a:pPr>
            <a:r>
              <a:rPr lang="en-GB" sz="1125" dirty="0">
                <a:solidFill>
                  <a:prstClr val="black"/>
                </a:solidFill>
                <a:latin typeface="Arial" panose="020B0604020202020204" pitchFamily="34" charset="0"/>
                <a:cs typeface="Arial" panose="020B0604020202020204" pitchFamily="34" charset="0"/>
              </a:rPr>
              <a:t>As a professional you can report a safeguarding concern using the </a:t>
            </a:r>
            <a:r>
              <a:rPr lang="en-GB" sz="1125" b="1" dirty="0">
                <a:solidFill>
                  <a:prstClr val="black"/>
                </a:solidFill>
                <a:latin typeface="Arial" panose="020B0604020202020204" pitchFamily="34" charset="0"/>
                <a:cs typeface="Arial" panose="020B0604020202020204" pitchFamily="34" charset="0"/>
                <a:hlinkClick r:id="rId3"/>
              </a:rPr>
              <a:t>Cambridgeshire &amp; Peterborough Safeguarding Referral Form</a:t>
            </a:r>
            <a:r>
              <a:rPr lang="en-GB" sz="1125" b="1" dirty="0">
                <a:solidFill>
                  <a:prstClr val="black"/>
                </a:solidFill>
                <a:latin typeface="Arial" panose="020B0604020202020204" pitchFamily="34" charset="0"/>
                <a:cs typeface="Arial" panose="020B0604020202020204" pitchFamily="34" charset="0"/>
              </a:rPr>
              <a:t>. Email to: </a:t>
            </a:r>
            <a:r>
              <a:rPr lang="en-US" sz="1350" u="sng" dirty="0">
                <a:latin typeface="Arial" panose="020B0604020202020204" pitchFamily="34" charset="0"/>
                <a:cs typeface="Arial" panose="020B0604020202020204" pitchFamily="34" charset="0"/>
                <a:hlinkClick r:id="rId4"/>
              </a:rPr>
              <a:t>ReferralCentre.Children@cambridgeshire.gov.uk</a:t>
            </a:r>
            <a:r>
              <a:rPr lang="en-US" sz="1350" u="sng" dirty="0">
                <a:latin typeface="Arial" panose="020B0604020202020204" pitchFamily="34" charset="0"/>
                <a:cs typeface="Arial" panose="020B0604020202020204" pitchFamily="34" charset="0"/>
              </a:rPr>
              <a:t> </a:t>
            </a:r>
            <a:endParaRPr lang="en-GB" sz="1350" dirty="0" smtClean="0">
              <a:latin typeface="Arial" panose="020B0604020202020204" pitchFamily="34" charset="0"/>
              <a:cs typeface="Arial" panose="020B0604020202020204" pitchFamily="34" charset="0"/>
            </a:endParaRPr>
          </a:p>
          <a:p>
            <a:pPr marL="0" indent="0">
              <a:buNone/>
            </a:pPr>
            <a:endParaRPr lang="en-GB" sz="788" dirty="0" smtClean="0">
              <a:solidFill>
                <a:schemeClr val="tx1"/>
              </a:solidFill>
              <a:latin typeface="Arial" panose="020B0604020202020204" pitchFamily="34" charset="0"/>
              <a:cs typeface="Arial" panose="020B0604020202020204" pitchFamily="34" charset="0"/>
            </a:endParaRPr>
          </a:p>
          <a:p>
            <a:pPr marL="0" indent="0">
              <a:buNone/>
            </a:pPr>
            <a:r>
              <a:rPr lang="en-GB" sz="1125" dirty="0" smtClean="0">
                <a:solidFill>
                  <a:schemeClr val="accent1"/>
                </a:solidFill>
                <a:latin typeface="Arial" panose="020B0604020202020204" pitchFamily="34" charset="0"/>
                <a:cs typeface="Arial" panose="020B0604020202020204" pitchFamily="34" charset="0"/>
              </a:rPr>
              <a:t>All </a:t>
            </a:r>
            <a:r>
              <a:rPr lang="en-GB" sz="1125" dirty="0">
                <a:solidFill>
                  <a:schemeClr val="accent1"/>
                </a:solidFill>
                <a:latin typeface="Arial" panose="020B0604020202020204" pitchFamily="34" charset="0"/>
                <a:cs typeface="Arial" panose="020B0604020202020204" pitchFamily="34" charset="0"/>
              </a:rPr>
              <a:t>telephone referrals will need to be followed up in writing within 24 hours by the referring  professional</a:t>
            </a:r>
          </a:p>
          <a:p>
            <a:pPr marL="0" indent="0">
              <a:buNone/>
            </a:pPr>
            <a:endParaRPr lang="en-GB" dirty="0"/>
          </a:p>
        </p:txBody>
      </p:sp>
      <p:sp>
        <p:nvSpPr>
          <p:cNvPr id="4" name="Footer Placeholder 3"/>
          <p:cNvSpPr>
            <a:spLocks noGrp="1"/>
          </p:cNvSpPr>
          <p:nvPr>
            <p:ph type="ftr" sz="quarter" idx="11"/>
          </p:nvPr>
        </p:nvSpPr>
        <p:spPr/>
        <p:txBody>
          <a:bodyPr/>
          <a:lstStyle/>
          <a:p>
            <a:r>
              <a:rPr lang="en-GB"/>
              <a:t>www.safeguardingcambspeterborough.org.uk</a:t>
            </a:r>
            <a:endParaRPr lang="en-GB" dirty="0"/>
          </a:p>
        </p:txBody>
      </p:sp>
    </p:spTree>
    <p:extLst>
      <p:ext uri="{BB962C8B-B14F-4D97-AF65-F5344CB8AC3E}">
        <p14:creationId xmlns:p14="http://schemas.microsoft.com/office/powerpoint/2010/main" val="868788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457" y="396892"/>
            <a:ext cx="6571060" cy="706964"/>
          </a:xfrm>
        </p:spPr>
        <p:txBody>
          <a:bodyPr/>
          <a:lstStyle/>
          <a:p>
            <a:r>
              <a:rPr lang="en-GB" sz="2400" dirty="0">
                <a:cs typeface="Arial" panose="020B0604020202020204" pitchFamily="34" charset="0"/>
              </a:rPr>
              <a:t>Making a Child Protection Referral</a:t>
            </a:r>
          </a:p>
        </p:txBody>
      </p:sp>
      <p:sp>
        <p:nvSpPr>
          <p:cNvPr id="3" name="Content Placeholder 2"/>
          <p:cNvSpPr>
            <a:spLocks noGrp="1"/>
          </p:cNvSpPr>
          <p:nvPr>
            <p:ph sz="half" idx="1"/>
          </p:nvPr>
        </p:nvSpPr>
        <p:spPr>
          <a:xfrm>
            <a:off x="270933" y="2857733"/>
            <a:ext cx="8652934" cy="3509199"/>
          </a:xfrm>
        </p:spPr>
        <p:txBody>
          <a:bodyPr>
            <a:normAutofit/>
          </a:bodyPr>
          <a:lstStyle/>
          <a:p>
            <a:endParaRPr lang="en-GB"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Include as much information as possible. The quality of a referral significantly impacts on how effectively Children Social Care is able to respond to safeguarding.</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With poor information, Children Social Care is unable to make appropriate and proportionate decisions. This can put a child or young person at risk </a:t>
            </a:r>
            <a:r>
              <a:rPr lang="en-GB" sz="2400" b="1" dirty="0">
                <a:latin typeface="Arial" panose="020B0604020202020204" pitchFamily="34" charset="0"/>
                <a:cs typeface="Arial" panose="020B0604020202020204" pitchFamily="34" charset="0"/>
              </a:rPr>
              <a:t>OR </a:t>
            </a:r>
            <a:r>
              <a:rPr lang="en-GB" sz="2400" dirty="0">
                <a:latin typeface="Arial" panose="020B0604020202020204" pitchFamily="34" charset="0"/>
                <a:cs typeface="Arial" panose="020B0604020202020204" pitchFamily="34" charset="0"/>
              </a:rPr>
              <a:t>lead to overly intrusive interventions which are disruptive to the child and/or family</a:t>
            </a:r>
          </a:p>
          <a:p>
            <a:pPr marL="0" indent="0">
              <a:buNone/>
            </a:pPr>
            <a:endParaRPr lang="en-GB" sz="135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www.safeguardingcambspeterborough.org.uk</a:t>
            </a:r>
            <a:endParaRPr lang="en-GB" dirty="0"/>
          </a:p>
        </p:txBody>
      </p:sp>
    </p:spTree>
    <p:extLst>
      <p:ext uri="{BB962C8B-B14F-4D97-AF65-F5344CB8AC3E}">
        <p14:creationId xmlns:p14="http://schemas.microsoft.com/office/powerpoint/2010/main" val="28231844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270" y="523502"/>
            <a:ext cx="6571060" cy="706964"/>
          </a:xfrm>
        </p:spPr>
        <p:txBody>
          <a:bodyPr/>
          <a:lstStyle/>
          <a:p>
            <a:r>
              <a:rPr lang="en-GB" sz="2400" dirty="0" smtClean="0"/>
              <a:t>Children worried about Coronavirus</a:t>
            </a:r>
            <a:endParaRPr lang="en-GB" sz="2400" dirty="0"/>
          </a:p>
        </p:txBody>
      </p:sp>
      <p:sp>
        <p:nvSpPr>
          <p:cNvPr id="3" name="Content Placeholder 2"/>
          <p:cNvSpPr>
            <a:spLocks noGrp="1"/>
          </p:cNvSpPr>
          <p:nvPr>
            <p:ph idx="1"/>
          </p:nvPr>
        </p:nvSpPr>
        <p:spPr/>
        <p:txBody>
          <a:bodyPr>
            <a:normAutofit/>
          </a:bodyPr>
          <a:lstStyle/>
          <a:p>
            <a:r>
              <a:rPr lang="en-GB" sz="1800" dirty="0">
                <a:latin typeface="Arial" panose="020B0604020202020204" pitchFamily="34" charset="0"/>
                <a:cs typeface="Arial" panose="020B0604020202020204" pitchFamily="34" charset="0"/>
              </a:rPr>
              <a:t>The NSPCC has created a new webpage with information and advice for parents or carers who are worried a child or young person may be struggling with their mental health or has anxiety about Coronavirus. The webpage includes information on: talking about feelings and worries; keeping in touch and balancing screen time; ways to create structure and routine; and helping to give children a sense of control.</a:t>
            </a:r>
            <a:br>
              <a:rPr lang="en-GB" sz="1800" dirty="0">
                <a:latin typeface="Arial" panose="020B0604020202020204" pitchFamily="34" charset="0"/>
                <a:cs typeface="Arial" panose="020B0604020202020204" pitchFamily="34" charset="0"/>
              </a:rPr>
            </a:br>
            <a:endParaRPr lang="en-GB" sz="1800" dirty="0" smtClean="0">
              <a:latin typeface="Arial" panose="020B0604020202020204" pitchFamily="34" charset="0"/>
              <a:cs typeface="Arial" panose="020B0604020202020204" pitchFamily="34" charset="0"/>
            </a:endParaRPr>
          </a:p>
          <a:p>
            <a:r>
              <a:rPr lang="en-GB" sz="1800" dirty="0">
                <a:hlinkClick r:id="rId3"/>
              </a:rPr>
              <a:t>https://www.childline.org.uk/info-advice/your-feelings/anxiety-stress-panic/worries-about-the-world/coronavirus</a:t>
            </a:r>
            <a:r>
              <a:rPr lang="en-GB" sz="1800" dirty="0" smtClean="0">
                <a:hlinkClick r:id="rId3"/>
              </a:rPr>
              <a:t>/</a:t>
            </a:r>
            <a:r>
              <a:rPr lang="en-GB" sz="1800" dirty="0" smtClean="0"/>
              <a:t> </a:t>
            </a:r>
            <a:r>
              <a:rPr lang="en-GB" sz="1800" dirty="0">
                <a:latin typeface="Arial" panose="020B0604020202020204" pitchFamily="34" charset="0"/>
                <a:cs typeface="Arial" panose="020B0604020202020204" pitchFamily="34" charset="0"/>
              </a:rPr>
              <a:t/>
            </a:r>
            <a:br>
              <a:rPr lang="en-GB" sz="1800" dirty="0">
                <a:latin typeface="Arial" panose="020B0604020202020204" pitchFamily="34" charset="0"/>
                <a:cs typeface="Arial" panose="020B0604020202020204" pitchFamily="34" charset="0"/>
              </a:rPr>
            </a:br>
            <a:r>
              <a:rPr lang="en-GB" dirty="0"/>
              <a:t/>
            </a:r>
            <a:br>
              <a:rPr lang="en-GB" dirty="0"/>
            </a:br>
            <a:endParaRPr lang="en-GB" dirty="0"/>
          </a:p>
        </p:txBody>
      </p:sp>
      <p:sp>
        <p:nvSpPr>
          <p:cNvPr id="4" name="Footer Placeholder 3"/>
          <p:cNvSpPr>
            <a:spLocks noGrp="1"/>
          </p:cNvSpPr>
          <p:nvPr>
            <p:ph type="ftr" sz="quarter" idx="11"/>
          </p:nvPr>
        </p:nvSpPr>
        <p:spPr/>
        <p:txBody>
          <a:bodyPr/>
          <a:lstStyle/>
          <a:p>
            <a:r>
              <a:rPr lang="en-GB" smtClean="0"/>
              <a:t>www.safeguardingcambspeterborough.org.uk</a:t>
            </a:r>
            <a:endParaRPr lang="en-GB" dirty="0"/>
          </a:p>
        </p:txBody>
      </p:sp>
    </p:spTree>
    <p:extLst>
      <p:ext uri="{BB962C8B-B14F-4D97-AF65-F5344CB8AC3E}">
        <p14:creationId xmlns:p14="http://schemas.microsoft.com/office/powerpoint/2010/main" val="22747880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Domestic abuse</a:t>
            </a:r>
            <a:endParaRPr lang="en-GB"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28800814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050" y="425028"/>
            <a:ext cx="6571060" cy="706964"/>
          </a:xfrm>
        </p:spPr>
        <p:txBody>
          <a:bodyPr/>
          <a:lstStyle/>
          <a:p>
            <a:r>
              <a:rPr lang="en-GB" sz="2400" dirty="0" smtClean="0">
                <a:cs typeface="Arial" panose="020B0604020202020204" pitchFamily="34" charset="0"/>
              </a:rPr>
              <a:t>Domestic Violence and self isolation </a:t>
            </a:r>
            <a:endParaRPr lang="en-GB" sz="2400" dirty="0">
              <a:cs typeface="Arial" panose="020B0604020202020204" pitchFamily="34" charset="0"/>
            </a:endParaRPr>
          </a:p>
        </p:txBody>
      </p:sp>
      <p:sp>
        <p:nvSpPr>
          <p:cNvPr id="3" name="Content Placeholder 2"/>
          <p:cNvSpPr>
            <a:spLocks noGrp="1"/>
          </p:cNvSpPr>
          <p:nvPr>
            <p:ph idx="1"/>
          </p:nvPr>
        </p:nvSpPr>
        <p:spPr>
          <a:xfrm>
            <a:off x="124205" y="2336571"/>
            <a:ext cx="8592296" cy="4036094"/>
          </a:xfrm>
        </p:spPr>
        <p:txBody>
          <a:bodyPr>
            <a:normAutofit/>
          </a:bodyPr>
          <a:lstStyle/>
          <a:p>
            <a:pPr marL="0" indent="0">
              <a:buNone/>
            </a:pPr>
            <a:r>
              <a:rPr lang="en-GB" dirty="0"/>
              <a:t> </a:t>
            </a:r>
          </a:p>
          <a:p>
            <a:pPr marL="0" indent="0">
              <a:buNone/>
            </a:pPr>
            <a:r>
              <a:rPr lang="en-GB" sz="2400" dirty="0">
                <a:latin typeface="Arial" panose="020B0604020202020204" pitchFamily="34" charset="0"/>
                <a:cs typeface="Arial" panose="020B0604020202020204" pitchFamily="34" charset="0"/>
              </a:rPr>
              <a:t>Government’s advice on self or household-isolation will have a direct impact on victims of domestic abuse. Home is not likely to be a safe place for survivors of domestic abuse and their children. Social distancing and self-isolation could be used as a tool of coercive and controlling behaviour by perpetrators, and will shut down routes to safety and support</a:t>
            </a:r>
            <a:r>
              <a:rPr lang="en-GB" sz="2400" dirty="0" smtClean="0">
                <a:latin typeface="Arial" panose="020B0604020202020204" pitchFamily="34" charset="0"/>
                <a:cs typeface="Arial" panose="020B0604020202020204" pitchFamily="34" charset="0"/>
              </a:rPr>
              <a:t>.</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The National Domestic Abuse Helpline continues to operate 24/7 on 0808 2000 </a:t>
            </a:r>
            <a:r>
              <a:rPr lang="en-GB" sz="2400" dirty="0" smtClean="0">
                <a:latin typeface="Arial" panose="020B0604020202020204" pitchFamily="34" charset="0"/>
                <a:cs typeface="Arial" panose="020B0604020202020204" pitchFamily="34" charset="0"/>
              </a:rPr>
              <a:t>247</a:t>
            </a:r>
            <a:endParaRPr lang="en-GB" sz="24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www.safeguardingcambspeterborough.org.uk</a:t>
            </a:r>
            <a:endParaRPr lang="en-GB" dirty="0"/>
          </a:p>
        </p:txBody>
      </p:sp>
    </p:spTree>
    <p:extLst>
      <p:ext uri="{BB962C8B-B14F-4D97-AF65-F5344CB8AC3E}">
        <p14:creationId xmlns:p14="http://schemas.microsoft.com/office/powerpoint/2010/main" val="2636999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1" y="551638"/>
            <a:ext cx="6571060" cy="706964"/>
          </a:xfrm>
        </p:spPr>
        <p:txBody>
          <a:bodyPr/>
          <a:lstStyle/>
          <a:p>
            <a:r>
              <a:rPr lang="en-GB" sz="2400" dirty="0" smtClean="0">
                <a:cs typeface="Arial" panose="020B0604020202020204" pitchFamily="34" charset="0"/>
              </a:rPr>
              <a:t>Domestic Violence and self isolation </a:t>
            </a:r>
            <a:endParaRPr lang="en-GB" sz="2400" dirty="0">
              <a:cs typeface="Arial" panose="020B0604020202020204" pitchFamily="34" charset="0"/>
            </a:endParaRPr>
          </a:p>
        </p:txBody>
      </p:sp>
      <p:sp>
        <p:nvSpPr>
          <p:cNvPr id="3" name="Content Placeholder 2"/>
          <p:cNvSpPr>
            <a:spLocks noGrp="1"/>
          </p:cNvSpPr>
          <p:nvPr>
            <p:ph idx="1"/>
          </p:nvPr>
        </p:nvSpPr>
        <p:spPr>
          <a:xfrm>
            <a:off x="731521" y="2336571"/>
            <a:ext cx="7984979" cy="4036094"/>
          </a:xfrm>
        </p:spPr>
        <p:txBody>
          <a:bodyPr>
            <a:normAutofit/>
          </a:bodyPr>
          <a:lstStyle/>
          <a:p>
            <a:pPr marL="0" indent="0">
              <a:buNone/>
            </a:pPr>
            <a:r>
              <a:rPr lang="en-GB" dirty="0"/>
              <a:t> </a:t>
            </a:r>
          </a:p>
          <a:p>
            <a:pPr marL="0" indent="0">
              <a:buNone/>
            </a:pPr>
            <a:r>
              <a:rPr lang="en-GB" sz="2000" dirty="0" smtClean="0">
                <a:latin typeface="Arial" panose="020B0604020202020204" pitchFamily="34" charset="0"/>
                <a:cs typeface="Arial" panose="020B0604020202020204" pitchFamily="34" charset="0"/>
              </a:rPr>
              <a:t>There </a:t>
            </a:r>
            <a:r>
              <a:rPr lang="en-GB" sz="2000" dirty="0">
                <a:latin typeface="Arial" panose="020B0604020202020204" pitchFamily="34" charset="0"/>
                <a:cs typeface="Arial" panose="020B0604020202020204" pitchFamily="34" charset="0"/>
              </a:rPr>
              <a:t>is also a form you can complete online and they will call you back at a safe time </a:t>
            </a:r>
            <a:r>
              <a:rPr lang="en-GB" sz="2000"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hlinkClick r:id="rId3"/>
              </a:rPr>
              <a:t>https</a:t>
            </a:r>
            <a:r>
              <a:rPr lang="en-GB" sz="2000" dirty="0">
                <a:latin typeface="Arial" panose="020B0604020202020204" pitchFamily="34" charset="0"/>
                <a:cs typeface="Arial" panose="020B0604020202020204" pitchFamily="34" charset="0"/>
                <a:hlinkClick r:id="rId3"/>
              </a:rPr>
              <a:t>://</a:t>
            </a:r>
            <a:r>
              <a:rPr lang="en-GB" sz="2000" dirty="0" smtClean="0">
                <a:latin typeface="Arial" panose="020B0604020202020204" pitchFamily="34" charset="0"/>
                <a:cs typeface="Arial" panose="020B0604020202020204" pitchFamily="34" charset="0"/>
                <a:hlinkClick r:id="rId3"/>
              </a:rPr>
              <a:t>www.nationaldahelpline.org.uk/Contact-us</a:t>
            </a:r>
            <a:endParaRPr lang="en-GB" sz="2000" dirty="0" smtClean="0">
              <a:latin typeface="Arial" panose="020B0604020202020204" pitchFamily="34" charset="0"/>
              <a:cs typeface="Arial" panose="020B0604020202020204" pitchFamily="34" charset="0"/>
            </a:endParaRPr>
          </a:p>
          <a:p>
            <a:pPr marL="0" indent="0">
              <a:buNone/>
            </a:pP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Women's Aid online chat is still open </a:t>
            </a:r>
            <a:r>
              <a:rPr lang="en-GB" sz="2000" dirty="0">
                <a:latin typeface="Arial" panose="020B0604020202020204" pitchFamily="34" charset="0"/>
                <a:cs typeface="Arial" panose="020B0604020202020204" pitchFamily="34" charset="0"/>
                <a:hlinkClick r:id="rId4"/>
              </a:rPr>
              <a:t>https://chat.womensaid.org.uk</a:t>
            </a:r>
            <a:r>
              <a:rPr lang="en-GB" sz="2000" dirty="0">
                <a:latin typeface="Arial" panose="020B0604020202020204" pitchFamily="34" charset="0"/>
                <a:cs typeface="Arial" panose="020B0604020202020204" pitchFamily="34" charset="0"/>
              </a:rPr>
              <a:t>/ </a:t>
            </a:r>
            <a:endParaRPr lang="en-GB" sz="2000" dirty="0" smtClean="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And Men's Advice line, for male victims, is still open too </a:t>
            </a:r>
            <a:r>
              <a:rPr lang="en-GB" sz="2000" dirty="0">
                <a:latin typeface="Arial" panose="020B0604020202020204" pitchFamily="34" charset="0"/>
                <a:cs typeface="Arial" panose="020B0604020202020204" pitchFamily="34" charset="0"/>
                <a:hlinkClick r:id="rId5"/>
              </a:rPr>
              <a:t>https://mensadviceline.org.uk/ </a:t>
            </a: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www.safeguardingcambspeterborough.org.uk</a:t>
            </a:r>
            <a:endParaRPr lang="en-GB" dirty="0"/>
          </a:p>
        </p:txBody>
      </p:sp>
    </p:spTree>
    <p:extLst>
      <p:ext uri="{BB962C8B-B14F-4D97-AF65-F5344CB8AC3E}">
        <p14:creationId xmlns:p14="http://schemas.microsoft.com/office/powerpoint/2010/main" val="3584571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17" y="678246"/>
            <a:ext cx="6571060" cy="706964"/>
          </a:xfrm>
        </p:spPr>
        <p:txBody>
          <a:bodyPr/>
          <a:lstStyle/>
          <a:p>
            <a:r>
              <a:rPr lang="en-GB" dirty="0" smtClean="0"/>
              <a:t>Safeguarding and DBS</a:t>
            </a:r>
            <a:endParaRPr lang="en-GB" dirty="0"/>
          </a:p>
        </p:txBody>
      </p:sp>
      <p:sp>
        <p:nvSpPr>
          <p:cNvPr id="3" name="Content Placeholder 2"/>
          <p:cNvSpPr>
            <a:spLocks noGrp="1"/>
          </p:cNvSpPr>
          <p:nvPr>
            <p:ph idx="1"/>
          </p:nvPr>
        </p:nvSpPr>
        <p:spPr>
          <a:xfrm>
            <a:off x="866217" y="2617568"/>
            <a:ext cx="7414184" cy="3867638"/>
          </a:xfrm>
        </p:spPr>
        <p:txBody>
          <a:bodyPr>
            <a:normAutofit fontScale="92500" lnSpcReduction="10000"/>
          </a:bodyPr>
          <a:lstStyle/>
          <a:p>
            <a:pPr marL="0" indent="0">
              <a:buNone/>
            </a:pPr>
            <a:r>
              <a:rPr lang="en-GB" sz="2000" dirty="0">
                <a:solidFill>
                  <a:srgbClr val="0B0C0C"/>
                </a:solidFill>
                <a:latin typeface="Arial" panose="020B0604020202020204" pitchFamily="34" charset="0"/>
                <a:cs typeface="Arial" panose="020B0604020202020204" pitchFamily="34" charset="0"/>
              </a:rPr>
              <a:t>We know that many people will want to volunteer to support their local communities, either individually or as part of an organised group. There are many ways to help, but it is </a:t>
            </a:r>
            <a:r>
              <a:rPr lang="en-GB" sz="2000" dirty="0" smtClean="0">
                <a:solidFill>
                  <a:srgbClr val="0B0C0C"/>
                </a:solidFill>
                <a:latin typeface="Arial" panose="020B0604020202020204" pitchFamily="34" charset="0"/>
                <a:cs typeface="Arial" panose="020B0604020202020204" pitchFamily="34" charset="0"/>
              </a:rPr>
              <a:t>important </a:t>
            </a:r>
            <a:r>
              <a:rPr lang="en-GB" sz="2000" dirty="0">
                <a:solidFill>
                  <a:srgbClr val="0B0C0C"/>
                </a:solidFill>
                <a:latin typeface="Arial" panose="020B0604020202020204" pitchFamily="34" charset="0"/>
                <a:cs typeface="Arial" panose="020B0604020202020204" pitchFamily="34" charset="0"/>
              </a:rPr>
              <a:t>it is done safely for all involved</a:t>
            </a:r>
            <a:r>
              <a:rPr lang="en-GB" sz="2000" dirty="0" smtClean="0">
                <a:solidFill>
                  <a:srgbClr val="0B0C0C"/>
                </a:solidFill>
                <a:latin typeface="Arial" panose="020B0604020202020204" pitchFamily="34" charset="0"/>
                <a:cs typeface="Arial" panose="020B0604020202020204" pitchFamily="34" charset="0"/>
              </a:rPr>
              <a:t>.</a:t>
            </a:r>
          </a:p>
          <a:p>
            <a:pPr marL="0" indent="0">
              <a:buNone/>
            </a:pPr>
            <a:endParaRPr lang="en-GB" sz="2000" dirty="0" smtClean="0">
              <a:solidFill>
                <a:srgbClr val="0B0C0C"/>
              </a:solidFill>
              <a:latin typeface="Arial" panose="020B0604020202020204" pitchFamily="34" charset="0"/>
              <a:cs typeface="Arial" panose="020B0604020202020204" pitchFamily="34" charset="0"/>
            </a:endParaRPr>
          </a:p>
          <a:p>
            <a:pPr marL="0" indent="0">
              <a:buNone/>
            </a:pPr>
            <a:r>
              <a:rPr lang="en-GB" sz="2000" dirty="0" smtClean="0">
                <a:solidFill>
                  <a:srgbClr val="0B0C0C"/>
                </a:solidFill>
                <a:latin typeface="Arial" panose="020B0604020202020204" pitchFamily="34" charset="0"/>
                <a:cs typeface="Arial" panose="020B0604020202020204" pitchFamily="34" charset="0"/>
              </a:rPr>
              <a:t>Many </a:t>
            </a:r>
            <a:r>
              <a:rPr lang="en-GB" sz="2000" dirty="0">
                <a:solidFill>
                  <a:srgbClr val="0B0C0C"/>
                </a:solidFill>
                <a:latin typeface="Arial" panose="020B0604020202020204" pitchFamily="34" charset="0"/>
                <a:cs typeface="Arial" panose="020B0604020202020204" pitchFamily="34" charset="0"/>
              </a:rPr>
              <a:t>of the roles that volunteers will carry out in their local communities do not raise safeguarding issues and do not need a DBS check. </a:t>
            </a:r>
            <a:r>
              <a:rPr lang="en-GB" sz="2000" dirty="0" smtClean="0">
                <a:solidFill>
                  <a:srgbClr val="0B0C0C"/>
                </a:solidFill>
                <a:latin typeface="Arial" panose="020B0604020202020204" pitchFamily="34" charset="0"/>
                <a:cs typeface="Arial" panose="020B0604020202020204" pitchFamily="34" charset="0"/>
              </a:rPr>
              <a:t>The Government</a:t>
            </a:r>
            <a:r>
              <a:rPr lang="en-GB" sz="2000" dirty="0">
                <a:solidFill>
                  <a:srgbClr val="0B0C0C"/>
                </a:solidFill>
                <a:latin typeface="Arial" panose="020B0604020202020204" pitchFamily="34" charset="0"/>
                <a:cs typeface="Arial" panose="020B0604020202020204" pitchFamily="34" charset="0"/>
              </a:rPr>
              <a:t> </a:t>
            </a:r>
            <a:r>
              <a:rPr lang="en-GB" sz="2000" dirty="0" smtClean="0">
                <a:solidFill>
                  <a:srgbClr val="0B0C0C"/>
                </a:solidFill>
                <a:latin typeface="Arial" panose="020B0604020202020204" pitchFamily="34" charset="0"/>
                <a:cs typeface="Arial" panose="020B0604020202020204" pitchFamily="34" charset="0"/>
              </a:rPr>
              <a:t>DBS eligibility guidance will confirm </a:t>
            </a:r>
            <a:r>
              <a:rPr lang="en-GB" sz="2000" dirty="0">
                <a:solidFill>
                  <a:srgbClr val="0B0C0C"/>
                </a:solidFill>
                <a:latin typeface="Arial" panose="020B0604020202020204" pitchFamily="34" charset="0"/>
                <a:cs typeface="Arial" panose="020B0604020202020204" pitchFamily="34" charset="0"/>
              </a:rPr>
              <a:t>whether the activities your group propose to do </a:t>
            </a:r>
            <a:r>
              <a:rPr lang="en-GB" sz="2000" dirty="0" smtClean="0">
                <a:solidFill>
                  <a:srgbClr val="0B0C0C"/>
                </a:solidFill>
                <a:latin typeface="Arial" panose="020B0604020202020204" pitchFamily="34" charset="0"/>
                <a:cs typeface="Arial" panose="020B0604020202020204" pitchFamily="34" charset="0"/>
              </a:rPr>
              <a:t>require a DBS.</a:t>
            </a:r>
          </a:p>
          <a:p>
            <a:pPr marL="0" indent="0">
              <a:buNone/>
            </a:pPr>
            <a:endParaRPr lang="en-GB" sz="2000" dirty="0" smtClean="0">
              <a:solidFill>
                <a:srgbClr val="0B0C0C"/>
              </a:solidFill>
              <a:latin typeface="Arial" panose="020B0604020202020204" pitchFamily="34" charset="0"/>
              <a:cs typeface="Arial" panose="020B0604020202020204" pitchFamily="34" charset="0"/>
            </a:endParaRPr>
          </a:p>
          <a:p>
            <a:pPr marL="0" indent="0">
              <a:buNone/>
            </a:pPr>
            <a:r>
              <a:rPr lang="en-GB" sz="2000" dirty="0" smtClean="0">
                <a:solidFill>
                  <a:srgbClr val="0B0C0C"/>
                </a:solidFill>
                <a:latin typeface="Arial" panose="020B0604020202020204" pitchFamily="34" charset="0"/>
                <a:cs typeface="Arial" panose="020B0604020202020204" pitchFamily="34" charset="0"/>
              </a:rPr>
              <a:t>If </a:t>
            </a:r>
            <a:r>
              <a:rPr lang="en-GB" sz="2000" dirty="0">
                <a:solidFill>
                  <a:srgbClr val="0B0C0C"/>
                </a:solidFill>
                <a:latin typeface="Arial" panose="020B0604020202020204" pitchFamily="34" charset="0"/>
                <a:cs typeface="Arial" panose="020B0604020202020204" pitchFamily="34" charset="0"/>
              </a:rPr>
              <a:t>you are providing care or to help a vulnerable person, you should still be following social distancing rules where </a:t>
            </a:r>
            <a:r>
              <a:rPr lang="en-GB" sz="2000" dirty="0" smtClean="0">
                <a:solidFill>
                  <a:srgbClr val="0B0C0C"/>
                </a:solidFill>
                <a:latin typeface="Arial" panose="020B0604020202020204" pitchFamily="34" charset="0"/>
                <a:cs typeface="Arial" panose="020B0604020202020204" pitchFamily="34" charset="0"/>
              </a:rPr>
              <a:t>possible.</a:t>
            </a:r>
          </a:p>
          <a:p>
            <a:pPr marL="0" indent="0">
              <a:buNone/>
            </a:pPr>
            <a:endParaRPr lang="en-GB" sz="2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www.safeguardingcambspeterborough.org.uk</a:t>
            </a:r>
            <a:endParaRPr lang="en-GB" dirty="0"/>
          </a:p>
        </p:txBody>
      </p:sp>
    </p:spTree>
    <p:extLst>
      <p:ext uri="{BB962C8B-B14F-4D97-AF65-F5344CB8AC3E}">
        <p14:creationId xmlns:p14="http://schemas.microsoft.com/office/powerpoint/2010/main" val="1289852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983" y="439096"/>
            <a:ext cx="6571060" cy="706964"/>
          </a:xfrm>
        </p:spPr>
        <p:txBody>
          <a:bodyPr/>
          <a:lstStyle/>
          <a:p>
            <a:r>
              <a:rPr lang="en-GB" sz="2400" dirty="0" smtClean="0"/>
              <a:t>Domestic Violence and self isolation </a:t>
            </a:r>
            <a:endParaRPr lang="en-GB" sz="2400" dirty="0"/>
          </a:p>
        </p:txBody>
      </p:sp>
      <p:sp>
        <p:nvSpPr>
          <p:cNvPr id="3" name="Content Placeholder 2"/>
          <p:cNvSpPr>
            <a:spLocks noGrp="1"/>
          </p:cNvSpPr>
          <p:nvPr>
            <p:ph idx="1"/>
          </p:nvPr>
        </p:nvSpPr>
        <p:spPr>
          <a:xfrm>
            <a:off x="124205" y="2336571"/>
            <a:ext cx="8592296" cy="4036094"/>
          </a:xfrm>
        </p:spPr>
        <p:txBody>
          <a:bodyPr>
            <a:noAutofit/>
          </a:bodyPr>
          <a:lstStyle/>
          <a:p>
            <a:pPr marL="0" indent="0">
              <a:buNone/>
            </a:pPr>
            <a:r>
              <a:rPr lang="en-GB" sz="2400" dirty="0" smtClean="0">
                <a:latin typeface="Arial" panose="020B0604020202020204" pitchFamily="34" charset="0"/>
                <a:cs typeface="Arial" panose="020B0604020202020204" pitchFamily="34" charset="0"/>
              </a:rPr>
              <a:t>Locally</a:t>
            </a:r>
            <a:r>
              <a:rPr lang="en-GB" sz="2400" dirty="0">
                <a:latin typeface="Arial" panose="020B0604020202020204" pitchFamily="34" charset="0"/>
                <a:cs typeface="Arial" panose="020B0604020202020204" pitchFamily="34" charset="0"/>
              </a:rPr>
              <a:t>, Outreach Services are still available too</a:t>
            </a:r>
            <a:r>
              <a:rPr lang="en-GB" sz="2400" dirty="0" smtClean="0">
                <a:latin typeface="Arial" panose="020B0604020202020204" pitchFamily="34" charset="0"/>
                <a:cs typeface="Arial" panose="020B0604020202020204" pitchFamily="34" charset="0"/>
              </a:rPr>
              <a:t>:</a:t>
            </a:r>
          </a:p>
          <a:p>
            <a:pPr marL="0" indent="0">
              <a:buNone/>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Cambridge City/East Cambs/South Cambs 01223 361214</a:t>
            </a:r>
          </a:p>
          <a:p>
            <a:r>
              <a:rPr lang="en-GB" sz="2400" dirty="0">
                <a:latin typeface="Arial" panose="020B0604020202020204" pitchFamily="34" charset="0"/>
                <a:cs typeface="Arial" panose="020B0604020202020204" pitchFamily="34" charset="0"/>
              </a:rPr>
              <a:t>Fenland/Hunts/Peterborough 07787 </a:t>
            </a:r>
            <a:r>
              <a:rPr lang="en-GB" sz="2400" dirty="0" smtClean="0">
                <a:latin typeface="Arial" panose="020B0604020202020204" pitchFamily="34" charset="0"/>
                <a:cs typeface="Arial" panose="020B0604020202020204" pitchFamily="34" charset="0"/>
              </a:rPr>
              <a:t>255821</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For support around sexual violence, local Rape Crisis Helplines are closed but National Rape Crisis is still available and they also have online chat </a:t>
            </a:r>
            <a:r>
              <a:rPr lang="en-GB" sz="2400" dirty="0">
                <a:latin typeface="Arial" panose="020B0604020202020204" pitchFamily="34" charset="0"/>
                <a:cs typeface="Arial" panose="020B0604020202020204" pitchFamily="34" charset="0"/>
                <a:hlinkClick r:id="rId3"/>
              </a:rPr>
              <a:t>https://rapecrisis.org.uk/</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And The Elms Sexual Assault Referral Centre is still open </a:t>
            </a:r>
            <a:r>
              <a:rPr lang="en-GB" sz="2400" dirty="0">
                <a:latin typeface="Arial" panose="020B0604020202020204" pitchFamily="34" charset="0"/>
                <a:cs typeface="Arial" panose="020B0604020202020204" pitchFamily="34" charset="0"/>
                <a:hlinkClick r:id="rId4"/>
              </a:rPr>
              <a:t>https://www.theelmssarc.org/</a:t>
            </a:r>
            <a:endParaRPr lang="en-GB" sz="24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www.safeguardingcambspeterborough.org.uk</a:t>
            </a:r>
            <a:endParaRPr lang="en-GB" dirty="0"/>
          </a:p>
        </p:txBody>
      </p:sp>
    </p:spTree>
    <p:extLst>
      <p:ext uri="{BB962C8B-B14F-4D97-AF65-F5344CB8AC3E}">
        <p14:creationId xmlns:p14="http://schemas.microsoft.com/office/powerpoint/2010/main" val="22412679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3600" dirty="0" smtClean="0">
                <a:cs typeface="Arial" panose="020B0604020202020204" pitchFamily="34" charset="0"/>
              </a:rPr>
              <a:t>Adult safeguarding </a:t>
            </a:r>
            <a:endParaRPr lang="en-GB" sz="3600" dirty="0">
              <a:cs typeface="Arial" panose="020B0604020202020204" pitchFamily="34" charset="0"/>
            </a:endParaRPr>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21149886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957" y="1214317"/>
            <a:ext cx="6639951" cy="683449"/>
          </a:xfrm>
        </p:spPr>
        <p:txBody>
          <a:bodyPr>
            <a:normAutofit/>
          </a:bodyPr>
          <a:lstStyle/>
          <a:p>
            <a:r>
              <a:rPr lang="en-GB" sz="1800" dirty="0">
                <a:solidFill>
                  <a:schemeClr val="tx2"/>
                </a:solidFill>
                <a:latin typeface="Arial" panose="020B0604020202020204" pitchFamily="34" charset="0"/>
                <a:cs typeface="Arial" panose="020B0604020202020204" pitchFamily="34" charset="0"/>
              </a:rPr>
              <a:t>Safeguarding means protecting an adult’s right to live in safety, free from abuse and neglect. </a:t>
            </a:r>
          </a:p>
        </p:txBody>
      </p:sp>
      <p:sp>
        <p:nvSpPr>
          <p:cNvPr id="7" name="Text Placeholder 6"/>
          <p:cNvSpPr>
            <a:spLocks noGrp="1"/>
          </p:cNvSpPr>
          <p:nvPr>
            <p:ph type="body" sz="half" idx="2"/>
          </p:nvPr>
        </p:nvSpPr>
        <p:spPr>
          <a:xfrm>
            <a:off x="1828801" y="4699975"/>
            <a:ext cx="5120640" cy="496793"/>
          </a:xfrm>
        </p:spPr>
        <p:txBody>
          <a:bodyPr>
            <a:noAutofit/>
          </a:bodyPr>
          <a:lstStyle/>
          <a:p>
            <a:r>
              <a:rPr lang="en-GB" sz="1000" dirty="0">
                <a:latin typeface="Arial" panose="020B0604020202020204" pitchFamily="34" charset="0"/>
                <a:cs typeface="Arial" panose="020B0604020202020204" pitchFamily="34" charset="0"/>
              </a:rPr>
              <a:t>Care and Support Statutory Guidance, available at:</a:t>
            </a:r>
          </a:p>
          <a:p>
            <a:r>
              <a:rPr lang="en-GB" sz="1000" dirty="0">
                <a:latin typeface="Arial" panose="020B0604020202020204" pitchFamily="34" charset="0"/>
                <a:cs typeface="Arial" panose="020B0604020202020204" pitchFamily="34" charset="0"/>
                <a:hlinkClick r:id="rId3"/>
              </a:rPr>
              <a:t>https://www.gov.uk/government/publications/care-act-statutory-guidance/care-and-support-statutory-guidance</a:t>
            </a:r>
            <a:endParaRPr lang="en-GB" sz="1000" dirty="0">
              <a:latin typeface="Arial" panose="020B0604020202020204" pitchFamily="34" charset="0"/>
              <a:cs typeface="Arial" panose="020B0604020202020204" pitchFamily="34" charset="0"/>
            </a:endParaRPr>
          </a:p>
          <a:p>
            <a:endParaRPr lang="en-GB" sz="1000" dirty="0"/>
          </a:p>
        </p:txBody>
      </p:sp>
      <p:sp>
        <p:nvSpPr>
          <p:cNvPr id="5" name="Footer Placeholder 4"/>
          <p:cNvSpPr>
            <a:spLocks noGrp="1"/>
          </p:cNvSpPr>
          <p:nvPr>
            <p:ph type="ftr" sz="quarter" idx="11"/>
          </p:nvPr>
        </p:nvSpPr>
        <p:spPr/>
        <p:txBody>
          <a:bodyPr/>
          <a:lstStyle/>
          <a:p>
            <a:r>
              <a:rPr lang="en-US" smtClean="0"/>
              <a:t>www.safeguardingcambspeterborough.org.uk</a:t>
            </a:r>
            <a:endParaRPr lang="en-US" dirty="0"/>
          </a:p>
        </p:txBody>
      </p:sp>
      <p:sp>
        <p:nvSpPr>
          <p:cNvPr id="3" name="TextBox 2"/>
          <p:cNvSpPr txBox="1"/>
          <p:nvPr/>
        </p:nvSpPr>
        <p:spPr>
          <a:xfrm>
            <a:off x="1237957" y="2215199"/>
            <a:ext cx="6865033" cy="646331"/>
          </a:xfrm>
          <a:prstGeom prst="rect">
            <a:avLst/>
          </a:prstGeom>
          <a:noFill/>
        </p:spPr>
        <p:txBody>
          <a:bodyPr wrap="square" rtlCol="0">
            <a:spAutoFit/>
          </a:bodyPr>
          <a:lstStyle/>
          <a:p>
            <a:r>
              <a:rPr lang="en-GB" dirty="0">
                <a:solidFill>
                  <a:schemeClr val="tx2"/>
                </a:solidFill>
                <a:latin typeface="Arial" panose="020B0604020202020204" pitchFamily="34" charset="0"/>
                <a:cs typeface="Arial" panose="020B0604020202020204" pitchFamily="34" charset="0"/>
              </a:rPr>
              <a:t>It is about people and organisations working together to prevent and stop both the risks and experience of abuse or neglect, </a:t>
            </a:r>
            <a:endParaRPr lang="en-GB" dirty="0">
              <a:latin typeface="Arial" panose="020B0604020202020204" pitchFamily="34" charset="0"/>
              <a:cs typeface="Arial" panose="020B0604020202020204" pitchFamily="34" charset="0"/>
            </a:endParaRPr>
          </a:p>
        </p:txBody>
      </p:sp>
      <p:sp>
        <p:nvSpPr>
          <p:cNvPr id="4" name="TextBox 3"/>
          <p:cNvSpPr txBox="1"/>
          <p:nvPr/>
        </p:nvSpPr>
        <p:spPr>
          <a:xfrm>
            <a:off x="1237957" y="3066797"/>
            <a:ext cx="6527409" cy="1408078"/>
          </a:xfrm>
          <a:prstGeom prst="rect">
            <a:avLst/>
          </a:prstGeom>
          <a:noFill/>
        </p:spPr>
        <p:txBody>
          <a:bodyPr wrap="square" rtlCol="0">
            <a:spAutoFit/>
          </a:bodyPr>
          <a:lstStyle/>
          <a:p>
            <a:r>
              <a:rPr lang="en-GB" dirty="0">
                <a:solidFill>
                  <a:schemeClr val="tx2"/>
                </a:solidFill>
                <a:latin typeface="Arial" panose="020B0604020202020204" pitchFamily="34" charset="0"/>
                <a:cs typeface="Arial" panose="020B0604020202020204" pitchFamily="34" charset="0"/>
              </a:rPr>
              <a:t>While at the same time making sure that the adult’s wellbeing is promoted including, where appropriate, having regard to their views, wishes, feelings and beliefs in deciding on any action. </a:t>
            </a:r>
            <a:endParaRPr lang="en-GB" dirty="0">
              <a:latin typeface="Arial" panose="020B0604020202020204" pitchFamily="34" charset="0"/>
              <a:cs typeface="Arial" panose="020B0604020202020204" pitchFamily="34" charset="0"/>
            </a:endParaRPr>
          </a:p>
          <a:p>
            <a:endParaRPr lang="en-GB" sz="1350" dirty="0"/>
          </a:p>
        </p:txBody>
      </p:sp>
    </p:spTree>
    <p:extLst>
      <p:ext uri="{BB962C8B-B14F-4D97-AF65-F5344CB8AC3E}">
        <p14:creationId xmlns:p14="http://schemas.microsoft.com/office/powerpoint/2010/main" val="135084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98207" y="4363679"/>
            <a:ext cx="8439764" cy="1008421"/>
          </a:xfrm>
        </p:spPr>
        <p:txBody>
          <a:bodyPr>
            <a:normAutofit/>
          </a:bodyPr>
          <a:lstStyle/>
          <a:p>
            <a:pPr marL="0" indent="0">
              <a:buNone/>
            </a:pPr>
            <a:r>
              <a:rPr lang="en-GB" sz="2000" dirty="0">
                <a:latin typeface="Arial" panose="020B0604020202020204" pitchFamily="34" charset="0"/>
                <a:cs typeface="Arial" panose="020B0604020202020204" pitchFamily="34" charset="0"/>
              </a:rPr>
              <a:t>Making safeguarding personal- making sure that the adult’s wishes, thoughts and feelings are taken into account when considering how to reduce risk or stop abuse from happening.</a:t>
            </a:r>
          </a:p>
        </p:txBody>
      </p:sp>
      <p:sp>
        <p:nvSpPr>
          <p:cNvPr id="4" name="Footer Placeholder 3"/>
          <p:cNvSpPr>
            <a:spLocks noGrp="1"/>
          </p:cNvSpPr>
          <p:nvPr>
            <p:ph type="ftr" sz="quarter" idx="11"/>
          </p:nvPr>
        </p:nvSpPr>
        <p:spPr/>
        <p:txBody>
          <a:bodyPr/>
          <a:lstStyle/>
          <a:p>
            <a:r>
              <a:rPr lang="en-GB" smtClean="0"/>
              <a:t>www.safeguardingcambspeterborough.org.uk</a:t>
            </a:r>
            <a:endParaRPr lang="en-GB" dirty="0"/>
          </a:p>
        </p:txBody>
      </p:sp>
      <p:sp>
        <p:nvSpPr>
          <p:cNvPr id="5" name="Rectangle 4"/>
          <p:cNvSpPr/>
          <p:nvPr/>
        </p:nvSpPr>
        <p:spPr>
          <a:xfrm>
            <a:off x="2571639" y="2117724"/>
            <a:ext cx="4003340" cy="2377574"/>
          </a:xfrm>
          <a:prstGeom prst="rect">
            <a:avLst/>
          </a:prstGeom>
          <a:noFill/>
        </p:spPr>
        <p:txBody>
          <a:bodyPr wrap="none" lIns="68580" tIns="34290" rIns="68580" bIns="34290">
            <a:spAutoFit/>
          </a:bodyPr>
          <a:lstStyle/>
          <a:p>
            <a:pPr algn="ctr"/>
            <a:r>
              <a:rPr lang="en-US" sz="15000" dirty="0">
                <a:ln w="0"/>
                <a:solidFill>
                  <a:schemeClr val="accent1"/>
                </a:solidFill>
                <a:effectLst>
                  <a:outerShdw blurRad="38100" dist="25400" dir="5400000" algn="ctr" rotWithShape="0">
                    <a:srgbClr val="6E747A">
                      <a:alpha val="43000"/>
                    </a:srgbClr>
                  </a:outerShdw>
                </a:effectLst>
              </a:rPr>
              <a:t>MSP</a:t>
            </a:r>
          </a:p>
        </p:txBody>
      </p:sp>
    </p:spTree>
    <p:extLst>
      <p:ext uri="{BB962C8B-B14F-4D97-AF65-F5344CB8AC3E}">
        <p14:creationId xmlns:p14="http://schemas.microsoft.com/office/powerpoint/2010/main" val="139492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592" y="439095"/>
            <a:ext cx="6571060" cy="706964"/>
          </a:xfrm>
        </p:spPr>
        <p:txBody>
          <a:bodyPr/>
          <a:lstStyle/>
          <a:p>
            <a:r>
              <a:rPr lang="en-GB" sz="2400" dirty="0" smtClean="0"/>
              <a:t>Who is an Adult with Safeguarding Needs?</a:t>
            </a:r>
            <a:endParaRPr lang="en-GB" sz="24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92078" y="2809875"/>
            <a:ext cx="2562225" cy="2562225"/>
          </a:xfrm>
        </p:spPr>
      </p:pic>
      <p:sp>
        <p:nvSpPr>
          <p:cNvPr id="4" name="Footer Placeholder 3"/>
          <p:cNvSpPr>
            <a:spLocks noGrp="1"/>
          </p:cNvSpPr>
          <p:nvPr>
            <p:ph type="ftr" sz="quarter" idx="11"/>
          </p:nvPr>
        </p:nvSpPr>
        <p:spPr/>
        <p:txBody>
          <a:bodyPr/>
          <a:lstStyle/>
          <a:p>
            <a:r>
              <a:rPr lang="en-GB" smtClean="0"/>
              <a:t>www.safeguardingcambspeterborough.org.uk</a:t>
            </a:r>
            <a:endParaRPr lang="en-GB" dirty="0"/>
          </a:p>
        </p:txBody>
      </p:sp>
      <p:sp>
        <p:nvSpPr>
          <p:cNvPr id="3" name="TextBox 2"/>
          <p:cNvSpPr txBox="1"/>
          <p:nvPr/>
        </p:nvSpPr>
        <p:spPr>
          <a:xfrm>
            <a:off x="1509377" y="5050737"/>
            <a:ext cx="5200912" cy="707886"/>
          </a:xfrm>
          <a:prstGeom prst="rect">
            <a:avLst/>
          </a:prstGeom>
          <a:noFill/>
        </p:spPr>
        <p:txBody>
          <a:bodyPr wrap="square" rtlCol="0">
            <a:spAutoFit/>
          </a:bodyPr>
          <a:lstStyle/>
          <a:p>
            <a:r>
              <a:rPr lang="en-GB" sz="2000" dirty="0">
                <a:solidFill>
                  <a:schemeClr val="accent1"/>
                </a:solidFill>
                <a:latin typeface="Arial" panose="020B0604020202020204" pitchFamily="34" charset="0"/>
                <a:cs typeface="Arial" panose="020B0604020202020204" pitchFamily="34" charset="0"/>
              </a:rPr>
              <a:t>Also called An ‘adult at risk’</a:t>
            </a:r>
          </a:p>
          <a:p>
            <a:r>
              <a:rPr lang="en-GB" sz="2000" dirty="0">
                <a:solidFill>
                  <a:schemeClr val="accent1"/>
                </a:solidFill>
                <a:latin typeface="Arial" panose="020B0604020202020204" pitchFamily="34" charset="0"/>
                <a:cs typeface="Arial" panose="020B0604020202020204" pitchFamily="34" charset="0"/>
              </a:rPr>
              <a:t>Previously called a ‘vulnerable adult’</a:t>
            </a:r>
          </a:p>
        </p:txBody>
      </p:sp>
    </p:spTree>
    <p:extLst>
      <p:ext uri="{BB962C8B-B14F-4D97-AF65-F5344CB8AC3E}">
        <p14:creationId xmlns:p14="http://schemas.microsoft.com/office/powerpoint/2010/main" val="6143229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847" y="461435"/>
            <a:ext cx="6571060" cy="706964"/>
          </a:xfrm>
        </p:spPr>
        <p:txBody>
          <a:bodyPr/>
          <a:lstStyle/>
          <a:p>
            <a:r>
              <a:rPr lang="en-GB" sz="2400" dirty="0" smtClean="0"/>
              <a:t>An Adult with Safeguarding </a:t>
            </a:r>
            <a:r>
              <a:rPr lang="en-GB" sz="2400" dirty="0"/>
              <a:t>N</a:t>
            </a:r>
            <a:r>
              <a:rPr lang="en-GB" sz="2400" dirty="0" smtClean="0"/>
              <a:t>eeds:</a:t>
            </a:r>
            <a:endParaRPr lang="en-GB" sz="24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6152" y="2117724"/>
            <a:ext cx="2562225" cy="2562225"/>
          </a:xfrm>
        </p:spPr>
      </p:pic>
      <p:sp>
        <p:nvSpPr>
          <p:cNvPr id="4" name="Footer Placeholder 3"/>
          <p:cNvSpPr>
            <a:spLocks noGrp="1"/>
          </p:cNvSpPr>
          <p:nvPr>
            <p:ph type="ftr" sz="quarter" idx="11"/>
          </p:nvPr>
        </p:nvSpPr>
        <p:spPr/>
        <p:txBody>
          <a:bodyPr/>
          <a:lstStyle/>
          <a:p>
            <a:r>
              <a:rPr lang="en-GB" smtClean="0"/>
              <a:t>www.safeguardingcambspeterborough.org.uk</a:t>
            </a:r>
            <a:endParaRPr lang="en-GB" dirty="0"/>
          </a:p>
        </p:txBody>
      </p:sp>
      <p:sp>
        <p:nvSpPr>
          <p:cNvPr id="3" name="TextBox 2"/>
          <p:cNvSpPr txBox="1"/>
          <p:nvPr/>
        </p:nvSpPr>
        <p:spPr>
          <a:xfrm>
            <a:off x="3798377" y="2899453"/>
            <a:ext cx="3934994" cy="1559401"/>
          </a:xfrm>
          <a:prstGeom prst="rect">
            <a:avLst/>
          </a:prstGeom>
          <a:noFill/>
        </p:spPr>
        <p:txBody>
          <a:bodyPr wrap="square" rtlCol="0">
            <a:spAutoFit/>
          </a:bodyPr>
          <a:lstStyle/>
          <a:p>
            <a:pPr marL="257175" indent="-257175">
              <a:spcAft>
                <a:spcPts val="450"/>
              </a:spcAft>
              <a:buAutoNum type="arabicPeriod"/>
            </a:pPr>
            <a:r>
              <a:rPr lang="en-GB" sz="2100" dirty="0">
                <a:latin typeface="Arial" panose="020B0604020202020204" pitchFamily="34" charset="0"/>
                <a:cs typeface="Arial" panose="020B0604020202020204" pitchFamily="34" charset="0"/>
              </a:rPr>
              <a:t>Has care and support needs</a:t>
            </a:r>
          </a:p>
          <a:p>
            <a:pPr marL="257175" indent="-257175">
              <a:spcAft>
                <a:spcPts val="450"/>
              </a:spcAft>
              <a:buAutoNum type="arabicPeriod"/>
            </a:pPr>
            <a:r>
              <a:rPr lang="en-GB" sz="2100" dirty="0">
                <a:latin typeface="Arial" panose="020B0604020202020204" pitchFamily="34" charset="0"/>
                <a:cs typeface="Arial" panose="020B0604020202020204" pitchFamily="34" charset="0"/>
              </a:rPr>
              <a:t>Is experiencing or at risk of abuse or neglect</a:t>
            </a:r>
          </a:p>
          <a:p>
            <a:endParaRPr lang="en-GB" sz="2400" dirty="0"/>
          </a:p>
        </p:txBody>
      </p:sp>
      <p:sp>
        <p:nvSpPr>
          <p:cNvPr id="6" name="TextBox 5"/>
          <p:cNvSpPr txBox="1"/>
          <p:nvPr/>
        </p:nvSpPr>
        <p:spPr>
          <a:xfrm>
            <a:off x="1494264" y="4369885"/>
            <a:ext cx="6339469" cy="1061829"/>
          </a:xfrm>
          <a:prstGeom prst="rect">
            <a:avLst/>
          </a:prstGeom>
          <a:noFill/>
        </p:spPr>
        <p:txBody>
          <a:bodyPr wrap="square" rtlCol="0">
            <a:spAutoFit/>
          </a:bodyPr>
          <a:lstStyle/>
          <a:p>
            <a:r>
              <a:rPr lang="en-GB" sz="2100" dirty="0">
                <a:latin typeface="Arial" panose="020B0604020202020204" pitchFamily="34" charset="0"/>
                <a:cs typeface="Arial" panose="020B0604020202020204" pitchFamily="34" charset="0"/>
              </a:rPr>
              <a:t>3. As a result of those care and support needs, is unable to protect themselves from the risk or experience of abuse or neglect.</a:t>
            </a:r>
          </a:p>
        </p:txBody>
      </p:sp>
    </p:spTree>
    <p:extLst>
      <p:ext uri="{BB962C8B-B14F-4D97-AF65-F5344CB8AC3E}">
        <p14:creationId xmlns:p14="http://schemas.microsoft.com/office/powerpoint/2010/main" val="2156385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931" y="523502"/>
            <a:ext cx="6571060" cy="706964"/>
          </a:xfrm>
        </p:spPr>
        <p:txBody>
          <a:bodyPr/>
          <a:lstStyle/>
          <a:p>
            <a:r>
              <a:rPr lang="en-GB" sz="2400" dirty="0" smtClean="0"/>
              <a:t>Care and Support Needs</a:t>
            </a:r>
            <a:endParaRPr lang="en-GB" sz="2400" dirty="0"/>
          </a:p>
        </p:txBody>
      </p:sp>
      <p:sp>
        <p:nvSpPr>
          <p:cNvPr id="3" name="Content Placeholder 2"/>
          <p:cNvSpPr>
            <a:spLocks noGrp="1"/>
          </p:cNvSpPr>
          <p:nvPr>
            <p:ph idx="1"/>
          </p:nvPr>
        </p:nvSpPr>
        <p:spPr>
          <a:xfrm>
            <a:off x="1471613" y="2614612"/>
            <a:ext cx="6315075" cy="3176588"/>
          </a:xfrm>
        </p:spPr>
        <p:txBody>
          <a:bodyPr>
            <a:normAutofit/>
          </a:bodyPr>
          <a:lstStyle/>
          <a:p>
            <a:r>
              <a:rPr lang="en-GB" sz="1800" dirty="0">
                <a:latin typeface="Arial" panose="020B0604020202020204" pitchFamily="34" charset="0"/>
                <a:cs typeface="Arial" panose="020B0604020202020204" pitchFamily="34" charset="0"/>
              </a:rPr>
              <a:t>a physical disability, a learning disability or a sensory impairment </a:t>
            </a:r>
          </a:p>
          <a:p>
            <a:r>
              <a:rPr lang="en-GB" sz="1800" dirty="0">
                <a:latin typeface="Arial" panose="020B0604020202020204" pitchFamily="34" charset="0"/>
                <a:cs typeface="Arial" panose="020B0604020202020204" pitchFamily="34" charset="0"/>
              </a:rPr>
              <a:t>mental health needs, including dementia or a personality disorder</a:t>
            </a:r>
          </a:p>
          <a:p>
            <a:r>
              <a:rPr lang="en-GB" sz="1800" dirty="0">
                <a:latin typeface="Arial" panose="020B0604020202020204" pitchFamily="34" charset="0"/>
                <a:cs typeface="Arial" panose="020B0604020202020204" pitchFamily="34" charset="0"/>
              </a:rPr>
              <a:t>long-term health condition</a:t>
            </a:r>
          </a:p>
          <a:p>
            <a:r>
              <a:rPr lang="en-GB" sz="1800" dirty="0">
                <a:latin typeface="Arial" panose="020B0604020202020204" pitchFamily="34" charset="0"/>
                <a:cs typeface="Arial" panose="020B0604020202020204" pitchFamily="34" charset="0"/>
              </a:rPr>
              <a:t>substances or alcohol  misuse to the extent that it affects ability to manage day-to-day living.</a:t>
            </a:r>
          </a:p>
          <a:p>
            <a:endParaRPr lang="en-GB" dirty="0"/>
          </a:p>
        </p:txBody>
      </p:sp>
      <p:sp>
        <p:nvSpPr>
          <p:cNvPr id="4" name="Footer Placeholder 3"/>
          <p:cNvSpPr>
            <a:spLocks noGrp="1"/>
          </p:cNvSpPr>
          <p:nvPr>
            <p:ph type="ftr" sz="quarter" idx="11"/>
          </p:nvPr>
        </p:nvSpPr>
        <p:spPr/>
        <p:txBody>
          <a:bodyPr/>
          <a:lstStyle/>
          <a:p>
            <a:r>
              <a:rPr lang="en-GB" smtClean="0"/>
              <a:t>www.safeguardingcambspeterborough.org.uk</a:t>
            </a:r>
            <a:endParaRPr lang="en-GB" dirty="0"/>
          </a:p>
        </p:txBody>
      </p:sp>
    </p:spTree>
    <p:extLst>
      <p:ext uri="{BB962C8B-B14F-4D97-AF65-F5344CB8AC3E}">
        <p14:creationId xmlns:p14="http://schemas.microsoft.com/office/powerpoint/2010/main" val="325660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728" y="396892"/>
            <a:ext cx="6571060" cy="706964"/>
          </a:xfrm>
        </p:spPr>
        <p:txBody>
          <a:bodyPr/>
          <a:lstStyle/>
          <a:p>
            <a:r>
              <a:rPr lang="en-GB" sz="2400" dirty="0">
                <a:cs typeface="Arial" panose="020B0604020202020204" pitchFamily="34" charset="0"/>
              </a:rPr>
              <a:t>There are 10 Types of Adult Abuse</a:t>
            </a:r>
          </a:p>
        </p:txBody>
      </p:sp>
      <p:graphicFrame>
        <p:nvGraphicFramePr>
          <p:cNvPr id="5" name="Content Placeholder 4"/>
          <p:cNvGraphicFramePr>
            <a:graphicFrameLocks noGrp="1"/>
          </p:cNvGraphicFramePr>
          <p:nvPr>
            <p:ph idx="1"/>
            <p:extLst/>
          </p:nvPr>
        </p:nvGraphicFramePr>
        <p:xfrm>
          <a:off x="124204" y="2117724"/>
          <a:ext cx="8934993" cy="3854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GB" smtClean="0"/>
              <a:t>www.safeguardingcambspeterborough.org.uk</a:t>
            </a:r>
            <a:endParaRPr lang="en-GB" dirty="0"/>
          </a:p>
        </p:txBody>
      </p:sp>
    </p:spTree>
    <p:extLst>
      <p:ext uri="{BB962C8B-B14F-4D97-AF65-F5344CB8AC3E}">
        <p14:creationId xmlns:p14="http://schemas.microsoft.com/office/powerpoint/2010/main" val="13958356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457" y="410960"/>
            <a:ext cx="6571060" cy="706964"/>
          </a:xfrm>
        </p:spPr>
        <p:txBody>
          <a:bodyPr/>
          <a:lstStyle/>
          <a:p>
            <a:r>
              <a:rPr lang="en-GB" sz="2400" dirty="0" smtClean="0">
                <a:cs typeface="Arial" panose="020B0604020202020204" pitchFamily="34" charset="0"/>
              </a:rPr>
              <a:t>10 Types of abuse</a:t>
            </a:r>
            <a:endParaRPr lang="en-GB" sz="2400" dirty="0">
              <a:cs typeface="Arial" panose="020B0604020202020204" pitchFamily="34" charset="0"/>
            </a:endParaRPr>
          </a:p>
        </p:txBody>
      </p:sp>
      <p:sp>
        <p:nvSpPr>
          <p:cNvPr id="3" name="Content Placeholder 2"/>
          <p:cNvSpPr>
            <a:spLocks noGrp="1"/>
          </p:cNvSpPr>
          <p:nvPr>
            <p:ph idx="1"/>
          </p:nvPr>
        </p:nvSpPr>
        <p:spPr>
          <a:xfrm>
            <a:off x="0" y="2787753"/>
            <a:ext cx="9144000" cy="3308247"/>
          </a:xfrm>
        </p:spPr>
        <p:txBody>
          <a:bodyPr>
            <a:noAutofit/>
          </a:bodyPr>
          <a:lstStyle/>
          <a:p>
            <a:pPr marL="0" indent="0">
              <a:buNone/>
            </a:pPr>
            <a:r>
              <a:rPr lang="en-GB" sz="2400" dirty="0">
                <a:latin typeface="Arial" panose="020B0604020202020204" pitchFamily="34" charset="0"/>
                <a:cs typeface="Arial" panose="020B0604020202020204" pitchFamily="34" charset="0"/>
              </a:rPr>
              <a:t>For descriptions of each type of abuse, see: </a:t>
            </a:r>
          </a:p>
          <a:p>
            <a:r>
              <a:rPr lang="en-GB" sz="2400" dirty="0">
                <a:latin typeface="Arial" panose="020B0604020202020204" pitchFamily="34" charset="0"/>
                <a:cs typeface="Arial" panose="020B0604020202020204" pitchFamily="34" charset="0"/>
              </a:rPr>
              <a:t>Cambridgeshire and Peterborough Multi Agency Safeguarding Procedures, section 1.4, </a:t>
            </a:r>
            <a:r>
              <a:rPr lang="en-GB" sz="2400" dirty="0">
                <a:latin typeface="Arial" panose="020B0604020202020204" pitchFamily="34" charset="0"/>
                <a:cs typeface="Arial" panose="020B0604020202020204" pitchFamily="34" charset="0"/>
                <a:hlinkClick r:id="rId3"/>
              </a:rPr>
              <a:t>http://www.safeguardingcambspeterborough.org.uk/wp-content/uploads/2018/11/CPSAB-Multi-agency-Safeguarding-Adults-Procedures.pdf#page=7</a:t>
            </a:r>
            <a:r>
              <a:rPr lang="en-GB" sz="2400" dirty="0">
                <a:latin typeface="Arial" panose="020B0604020202020204" pitchFamily="34" charset="0"/>
                <a:cs typeface="Arial" panose="020B0604020202020204" pitchFamily="34" charset="0"/>
              </a:rPr>
              <a:t>, </a:t>
            </a:r>
          </a:p>
          <a:p>
            <a:r>
              <a:rPr lang="en-GB" sz="2400" dirty="0">
                <a:latin typeface="Arial" panose="020B0604020202020204" pitchFamily="34" charset="0"/>
                <a:cs typeface="Arial" panose="020B0604020202020204" pitchFamily="34" charset="0"/>
              </a:rPr>
              <a:t>SCIE: </a:t>
            </a:r>
            <a:r>
              <a:rPr lang="en-GB" sz="2400" dirty="0">
                <a:latin typeface="Arial" panose="020B0604020202020204" pitchFamily="34" charset="0"/>
                <a:cs typeface="Arial" panose="020B0604020202020204" pitchFamily="34" charset="0"/>
                <a:hlinkClick r:id="rId4"/>
              </a:rPr>
              <a:t>https://</a:t>
            </a:r>
            <a:r>
              <a:rPr lang="en-GB" sz="2400" dirty="0" smtClean="0">
                <a:latin typeface="Arial" panose="020B0604020202020204" pitchFamily="34" charset="0"/>
                <a:cs typeface="Arial" panose="020B0604020202020204" pitchFamily="34" charset="0"/>
                <a:hlinkClick r:id="rId4"/>
              </a:rPr>
              <a:t>www.scie.org.uk/safeguarding/adults/introduction/types-and-indicators-of-abuse</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26041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795" y="537569"/>
            <a:ext cx="6571060" cy="706964"/>
          </a:xfrm>
        </p:spPr>
        <p:txBody>
          <a:bodyPr/>
          <a:lstStyle/>
          <a:p>
            <a:r>
              <a:rPr lang="en-GB" sz="2400" dirty="0" smtClean="0">
                <a:cs typeface="Arial" panose="020B0604020202020204" pitchFamily="34" charset="0"/>
              </a:rPr>
              <a:t>Shielding, Social Distancing and Increased Risk</a:t>
            </a:r>
            <a:endParaRPr lang="en-GB" sz="2400" dirty="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GB" sz="2400" dirty="0">
                <a:latin typeface="Arial" panose="020B0604020202020204" pitchFamily="34" charset="0"/>
                <a:cs typeface="Arial" panose="020B0604020202020204" pitchFamily="34" charset="0"/>
              </a:rPr>
              <a:t>Whilst Social Distancing measures are necessary to contain the spread of Covid-19, the same measures may increase risks for adults at risk of abuse</a:t>
            </a:r>
            <a:r>
              <a:rPr lang="en-GB" sz="2400" dirty="0" smtClean="0">
                <a:latin typeface="Arial" panose="020B0604020202020204" pitchFamily="34" charset="0"/>
                <a:cs typeface="Arial" panose="020B0604020202020204" pitchFamily="34" charset="0"/>
              </a:rPr>
              <a:t>.</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Home is not likely to be a safe place for adults who are abused by a family carer. Social distancing and self-isolation could be used as a tool of coercive and controlling behaviour by perpetrators, and will shut down routes to safety and support.</a:t>
            </a:r>
          </a:p>
          <a:p>
            <a:pPr marL="0" indent="0">
              <a:buNone/>
            </a:pPr>
            <a:endParaRPr lang="en-GB" sz="2400" dirty="0">
              <a:latin typeface="Arial" panose="020B0604020202020204" pitchFamily="34" charset="0"/>
              <a:cs typeface="Arial" panose="020B0604020202020204" pitchFamily="34" charset="0"/>
            </a:endParaRPr>
          </a:p>
          <a:p>
            <a:endParaRPr lang="en-GB" sz="1500" dirty="0"/>
          </a:p>
          <a:p>
            <a:pPr marL="0" indent="0">
              <a:buNone/>
            </a:pPr>
            <a:endParaRPr lang="en-GB" dirty="0" smtClean="0"/>
          </a:p>
          <a:p>
            <a:endParaRPr lang="en-GB" dirty="0"/>
          </a:p>
        </p:txBody>
      </p:sp>
    </p:spTree>
    <p:extLst>
      <p:ext uri="{BB962C8B-B14F-4D97-AF65-F5344CB8AC3E}">
        <p14:creationId xmlns:p14="http://schemas.microsoft.com/office/powerpoint/2010/main" val="3295292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676" y="607908"/>
            <a:ext cx="6571060" cy="706964"/>
          </a:xfrm>
        </p:spPr>
        <p:txBody>
          <a:bodyPr/>
          <a:lstStyle/>
          <a:p>
            <a:r>
              <a:rPr lang="en-GB" dirty="0" smtClean="0"/>
              <a:t>Safeguarding and DBS</a:t>
            </a:r>
            <a:endParaRPr lang="en-GB" dirty="0"/>
          </a:p>
        </p:txBody>
      </p:sp>
      <p:sp>
        <p:nvSpPr>
          <p:cNvPr id="3" name="Content Placeholder 2"/>
          <p:cNvSpPr>
            <a:spLocks noGrp="1"/>
          </p:cNvSpPr>
          <p:nvPr>
            <p:ph idx="1"/>
          </p:nvPr>
        </p:nvSpPr>
        <p:spPr>
          <a:xfrm>
            <a:off x="304800" y="2353733"/>
            <a:ext cx="8636000" cy="3666067"/>
          </a:xfrm>
        </p:spPr>
        <p:txBody>
          <a:bodyPr>
            <a:noAutofit/>
          </a:bodyPr>
          <a:lstStyle/>
          <a:p>
            <a:pPr marL="0" indent="0">
              <a:buNone/>
            </a:pPr>
            <a:r>
              <a:rPr lang="en-GB" sz="2000" dirty="0">
                <a:latin typeface="Arial" panose="020B0604020202020204" pitchFamily="34" charset="0"/>
                <a:cs typeface="Arial" panose="020B0604020202020204" pitchFamily="34" charset="0"/>
              </a:rPr>
              <a:t>As part </a:t>
            </a:r>
            <a:r>
              <a:rPr lang="en-GB" sz="2000" dirty="0" smtClean="0">
                <a:latin typeface="Arial" panose="020B0604020202020204" pitchFamily="34" charset="0"/>
                <a:cs typeface="Arial" panose="020B0604020202020204" pitchFamily="34" charset="0"/>
              </a:rPr>
              <a:t>of volunteering, </a:t>
            </a:r>
            <a:r>
              <a:rPr lang="en-GB" sz="2000" dirty="0">
                <a:latin typeface="Arial" panose="020B0604020202020204" pitchFamily="34" charset="0"/>
                <a:cs typeface="Arial" panose="020B0604020202020204" pitchFamily="34" charset="0"/>
              </a:rPr>
              <a:t>you may see something that concerns you about the welfare or safety of someone in your </a:t>
            </a:r>
            <a:r>
              <a:rPr lang="en-GB" sz="2000" dirty="0" smtClean="0">
                <a:latin typeface="Arial" panose="020B0604020202020204" pitchFamily="34" charset="0"/>
                <a:cs typeface="Arial" panose="020B0604020202020204" pitchFamily="34" charset="0"/>
              </a:rPr>
              <a:t>community. It is important </a:t>
            </a:r>
            <a:r>
              <a:rPr lang="en-GB" sz="2000" dirty="0">
                <a:latin typeface="Arial" panose="020B0604020202020204" pitchFamily="34" charset="0"/>
                <a:cs typeface="Arial" panose="020B0604020202020204" pitchFamily="34" charset="0"/>
              </a:rPr>
              <a:t>that we put the structures in </a:t>
            </a:r>
            <a:r>
              <a:rPr lang="en-GB" sz="2000" dirty="0" smtClean="0">
                <a:latin typeface="Arial" panose="020B0604020202020204" pitchFamily="34" charset="0"/>
                <a:cs typeface="Arial" panose="020B0604020202020204" pitchFamily="34" charset="0"/>
              </a:rPr>
              <a:t>place </a:t>
            </a:r>
            <a:r>
              <a:rPr lang="en-GB" sz="2000" dirty="0">
                <a:latin typeface="Arial" panose="020B0604020202020204" pitchFamily="34" charset="0"/>
                <a:cs typeface="Arial" panose="020B0604020202020204" pitchFamily="34" charset="0"/>
              </a:rPr>
              <a:t>to keep each other safe during this period</a:t>
            </a:r>
            <a:r>
              <a:rPr lang="en-GB" sz="2000" dirty="0" smtClean="0">
                <a:latin typeface="Arial" panose="020B0604020202020204" pitchFamily="34" charset="0"/>
                <a:cs typeface="Arial" panose="020B0604020202020204" pitchFamily="34" charset="0"/>
              </a:rPr>
              <a:t>.</a:t>
            </a:r>
          </a:p>
          <a:p>
            <a:pPr marL="0" indent="0">
              <a:buNone/>
            </a:pPr>
            <a:endParaRPr lang="en-GB" sz="2000" dirty="0" smtClean="0">
              <a:latin typeface="Arial" panose="020B0604020202020204" pitchFamily="34" charset="0"/>
              <a:cs typeface="Arial" panose="020B0604020202020204" pitchFamily="34" charset="0"/>
            </a:endParaRPr>
          </a:p>
          <a:p>
            <a:pPr marL="0" indent="0">
              <a:buNone/>
            </a:pPr>
            <a:r>
              <a:rPr lang="en-GB" sz="2000" dirty="0" smtClean="0">
                <a:latin typeface="Arial" panose="020B0604020202020204" pitchFamily="34" charset="0"/>
                <a:cs typeface="Arial" panose="020B0604020202020204" pitchFamily="34" charset="0"/>
              </a:rPr>
              <a:t>The Government recommends </a:t>
            </a:r>
            <a:r>
              <a:rPr lang="en-GB" sz="2000" dirty="0">
                <a:latin typeface="Arial" panose="020B0604020202020204" pitchFamily="34" charset="0"/>
                <a:cs typeface="Arial" panose="020B0604020202020204" pitchFamily="34" charset="0"/>
              </a:rPr>
              <a:t>that someone amongst your group takes the lead for keeping you and the people you seek to support </a:t>
            </a:r>
            <a:r>
              <a:rPr lang="en-GB" sz="2000" dirty="0" smtClean="0">
                <a:latin typeface="Arial" panose="020B0604020202020204" pitchFamily="34" charset="0"/>
                <a:cs typeface="Arial" panose="020B0604020202020204" pitchFamily="34" charset="0"/>
              </a:rPr>
              <a:t>safe. This </a:t>
            </a:r>
            <a:r>
              <a:rPr lang="en-GB" sz="2000" dirty="0">
                <a:latin typeface="Arial" panose="020B0604020202020204" pitchFamily="34" charset="0"/>
                <a:cs typeface="Arial" panose="020B0604020202020204" pitchFamily="34" charset="0"/>
              </a:rPr>
              <a:t>role is so important to ensuring the informal activity taking place is done in a way that doesn’t make the problem worse, or cause more risks for those involved. </a:t>
            </a:r>
          </a:p>
        </p:txBody>
      </p:sp>
      <p:sp>
        <p:nvSpPr>
          <p:cNvPr id="4" name="Footer Placeholder 3"/>
          <p:cNvSpPr>
            <a:spLocks noGrp="1"/>
          </p:cNvSpPr>
          <p:nvPr>
            <p:ph type="ftr" sz="quarter" idx="11"/>
          </p:nvPr>
        </p:nvSpPr>
        <p:spPr/>
        <p:txBody>
          <a:bodyPr/>
          <a:lstStyle/>
          <a:p>
            <a:r>
              <a:rPr lang="en-GB" smtClean="0"/>
              <a:t>www.safeguardingcambspeterborough.org.uk</a:t>
            </a:r>
            <a:endParaRPr lang="en-GB" dirty="0"/>
          </a:p>
        </p:txBody>
      </p:sp>
    </p:spTree>
    <p:extLst>
      <p:ext uri="{BB962C8B-B14F-4D97-AF65-F5344CB8AC3E}">
        <p14:creationId xmlns:p14="http://schemas.microsoft.com/office/powerpoint/2010/main" val="40743277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998" y="453164"/>
            <a:ext cx="6571060" cy="706964"/>
          </a:xfrm>
        </p:spPr>
        <p:txBody>
          <a:bodyPr/>
          <a:lstStyle/>
          <a:p>
            <a:r>
              <a:rPr lang="en-GB" sz="2400" dirty="0" smtClean="0">
                <a:cs typeface="Arial" panose="020B0604020202020204" pitchFamily="34" charset="0"/>
              </a:rPr>
              <a:t>Support for Carers</a:t>
            </a:r>
            <a:endParaRPr lang="en-GB" sz="2400" dirty="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GB" sz="2400" dirty="0">
                <a:latin typeface="Arial" panose="020B0604020202020204" pitchFamily="34" charset="0"/>
                <a:cs typeface="Arial" panose="020B0604020202020204" pitchFamily="34" charset="0"/>
              </a:rPr>
              <a:t>Pressure on family carers is likely to increase, with stay at home policies and scarcity in resources designed to support carers</a:t>
            </a:r>
            <a:r>
              <a:rPr lang="en-GB" sz="2400" dirty="0" smtClean="0">
                <a:latin typeface="Arial" panose="020B0604020202020204" pitchFamily="34" charset="0"/>
                <a:cs typeface="Arial" panose="020B0604020202020204" pitchFamily="34" charset="0"/>
              </a:rPr>
              <a:t>.</a:t>
            </a:r>
          </a:p>
          <a:p>
            <a:pPr marL="0" indent="0">
              <a:buNone/>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Caring together is offering phone based and online support for carers in the meantime:</a:t>
            </a:r>
          </a:p>
          <a:p>
            <a:r>
              <a:rPr lang="en-GB" sz="2400" dirty="0">
                <a:latin typeface="Arial" panose="020B0604020202020204" pitchFamily="34" charset="0"/>
                <a:cs typeface="Arial" panose="020B0604020202020204" pitchFamily="34" charset="0"/>
                <a:hlinkClick r:id="rId3"/>
              </a:rPr>
              <a:t>https://www.caringtogether.org/coronavirus-covid-19</a:t>
            </a:r>
            <a:endParaRPr lang="en-GB" sz="2400"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32573894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744" y="543041"/>
            <a:ext cx="6571060" cy="706964"/>
          </a:xfrm>
        </p:spPr>
        <p:txBody>
          <a:bodyPr/>
          <a:lstStyle/>
          <a:p>
            <a:r>
              <a:rPr lang="en-GB" sz="2400" dirty="0" smtClean="0">
                <a:cs typeface="Arial" panose="020B0604020202020204" pitchFamily="34" charset="0"/>
              </a:rPr>
              <a:t>Indicators</a:t>
            </a:r>
            <a:endParaRPr lang="en-GB" sz="2400" dirty="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buNone/>
            </a:pPr>
            <a:r>
              <a:rPr lang="en-GB" sz="2400" dirty="0">
                <a:latin typeface="Arial" panose="020B0604020202020204" pitchFamily="34" charset="0"/>
                <a:cs typeface="Arial" panose="020B0604020202020204" pitchFamily="34" charset="0"/>
              </a:rPr>
              <a:t>These are the things that you might see, hear, smell or feel that would make you wonder if someone is being abused or </a:t>
            </a:r>
            <a:r>
              <a:rPr lang="en-GB" sz="2400" dirty="0" smtClean="0">
                <a:latin typeface="Arial" panose="020B0604020202020204" pitchFamily="34" charset="0"/>
                <a:cs typeface="Arial" panose="020B0604020202020204" pitchFamily="34" charset="0"/>
              </a:rPr>
              <a:t>neglected</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This includes things like bruises and marks of physical abuse, as well as changes in demeanour, activity, weight, appearance/presentation</a:t>
            </a:r>
          </a:p>
        </p:txBody>
      </p:sp>
    </p:spTree>
    <p:extLst>
      <p:ext uri="{BB962C8B-B14F-4D97-AF65-F5344CB8AC3E}">
        <p14:creationId xmlns:p14="http://schemas.microsoft.com/office/powerpoint/2010/main" val="25798631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buNone/>
            </a:pPr>
            <a:r>
              <a:rPr lang="en-GB" sz="2400" dirty="0">
                <a:latin typeface="Arial" panose="020B0604020202020204" pitchFamily="34" charset="0"/>
                <a:cs typeface="Arial" panose="020B0604020202020204" pitchFamily="34" charset="0"/>
              </a:rPr>
              <a:t>If you spot indicators of abuse, what do you do?</a:t>
            </a:r>
          </a:p>
        </p:txBody>
      </p:sp>
      <p:sp>
        <p:nvSpPr>
          <p:cNvPr id="4" name="Footer Placeholder 3"/>
          <p:cNvSpPr>
            <a:spLocks noGrp="1"/>
          </p:cNvSpPr>
          <p:nvPr>
            <p:ph type="ftr" sz="quarter" idx="11"/>
          </p:nvPr>
        </p:nvSpPr>
        <p:spPr/>
        <p:txBody>
          <a:bodyPr/>
          <a:lstStyle/>
          <a:p>
            <a:r>
              <a:rPr lang="en-GB" smtClean="0"/>
              <a:t>www.safeguardingcambspeterborough.org.uk</a:t>
            </a:r>
            <a:endParaRPr lang="en-GB" dirty="0"/>
          </a:p>
        </p:txBody>
      </p:sp>
      <p:sp>
        <p:nvSpPr>
          <p:cNvPr id="5" name="TextBox 4"/>
          <p:cNvSpPr txBox="1"/>
          <p:nvPr/>
        </p:nvSpPr>
        <p:spPr>
          <a:xfrm>
            <a:off x="3098800" y="3651251"/>
            <a:ext cx="4584701" cy="707886"/>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Ask.</a:t>
            </a:r>
          </a:p>
        </p:txBody>
      </p:sp>
      <p:sp>
        <p:nvSpPr>
          <p:cNvPr id="6" name="TextBox 5"/>
          <p:cNvSpPr txBox="1"/>
          <p:nvPr/>
        </p:nvSpPr>
        <p:spPr>
          <a:xfrm>
            <a:off x="4127500" y="4349751"/>
            <a:ext cx="3708401" cy="1015663"/>
          </a:xfrm>
          <a:prstGeom prst="rect">
            <a:avLst/>
          </a:prstGeom>
          <a:noFill/>
        </p:spPr>
        <p:txBody>
          <a:bodyPr wrap="square" rtlCol="0">
            <a:spAutoFit/>
          </a:bodyPr>
          <a:lstStyle/>
          <a:p>
            <a:pPr marL="214313" indent="-214313">
              <a:buFont typeface="Arial" panose="020B0604020202020204" pitchFamily="34" charset="0"/>
              <a:buChar char="•"/>
            </a:pPr>
            <a:r>
              <a:rPr lang="en-GB" sz="2000" dirty="0">
                <a:latin typeface="Arial" panose="020B0604020202020204" pitchFamily="34" charset="0"/>
                <a:cs typeface="Arial" panose="020B0604020202020204" pitchFamily="34" charset="0"/>
              </a:rPr>
              <a:t>Make sure it is safe to do so</a:t>
            </a:r>
          </a:p>
          <a:p>
            <a:pPr marL="214313" indent="-214313">
              <a:buFont typeface="Arial" panose="020B0604020202020204" pitchFamily="34" charset="0"/>
              <a:buChar char="•"/>
            </a:pPr>
            <a:r>
              <a:rPr lang="en-GB" sz="2000" dirty="0">
                <a:latin typeface="Arial" panose="020B0604020202020204" pitchFamily="34" charset="0"/>
                <a:cs typeface="Arial" panose="020B0604020202020204" pitchFamily="34" charset="0"/>
              </a:rPr>
              <a:t>Be genuine</a:t>
            </a:r>
          </a:p>
          <a:p>
            <a:pPr marL="214313" indent="-214313">
              <a:buFont typeface="Arial" panose="020B0604020202020204" pitchFamily="34" charset="0"/>
              <a:buChar char="•"/>
            </a:pPr>
            <a:r>
              <a:rPr lang="en-GB" sz="2000" dirty="0">
                <a:latin typeface="Arial" panose="020B0604020202020204" pitchFamily="34" charset="0"/>
                <a:cs typeface="Arial" panose="020B0604020202020204" pitchFamily="34" charset="0"/>
              </a:rPr>
              <a:t>Be specific</a:t>
            </a:r>
          </a:p>
        </p:txBody>
      </p:sp>
    </p:spTree>
    <p:extLst>
      <p:ext uri="{BB962C8B-B14F-4D97-AF65-F5344CB8AC3E}">
        <p14:creationId xmlns:p14="http://schemas.microsoft.com/office/powerpoint/2010/main" val="394615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389" y="495367"/>
            <a:ext cx="6571060" cy="706964"/>
          </a:xfrm>
        </p:spPr>
        <p:txBody>
          <a:bodyPr/>
          <a:lstStyle/>
          <a:p>
            <a:r>
              <a:rPr lang="en-GB" sz="2400" dirty="0" smtClean="0">
                <a:cs typeface="Arial" panose="020B0604020202020204" pitchFamily="34" charset="0"/>
              </a:rPr>
              <a:t>If someone tell you about abuse</a:t>
            </a:r>
            <a:endParaRPr lang="en-GB" sz="2400" dirty="0">
              <a:cs typeface="Arial" panose="020B0604020202020204" pitchFamily="34" charset="0"/>
            </a:endParaRPr>
          </a:p>
        </p:txBody>
      </p:sp>
      <p:sp>
        <p:nvSpPr>
          <p:cNvPr id="3" name="Content Placeholder 2"/>
          <p:cNvSpPr>
            <a:spLocks noGrp="1"/>
          </p:cNvSpPr>
          <p:nvPr>
            <p:ph idx="1"/>
          </p:nvPr>
        </p:nvSpPr>
        <p:spPr/>
        <p:txBody>
          <a:bodyPr>
            <a:normAutofit/>
          </a:bodyPr>
          <a:lstStyle/>
          <a:p>
            <a:r>
              <a:rPr lang="en-GB" sz="2800" dirty="0">
                <a:latin typeface="Arial" panose="020B0604020202020204" pitchFamily="34" charset="0"/>
                <a:cs typeface="Arial" panose="020B0604020202020204" pitchFamily="34" charset="0"/>
              </a:rPr>
              <a:t>Listen </a:t>
            </a:r>
          </a:p>
          <a:p>
            <a:r>
              <a:rPr lang="en-GB" sz="2800" dirty="0">
                <a:latin typeface="Arial" panose="020B0604020202020204" pitchFamily="34" charset="0"/>
                <a:cs typeface="Arial" panose="020B0604020202020204" pitchFamily="34" charset="0"/>
              </a:rPr>
              <a:t>Acknowledge</a:t>
            </a:r>
          </a:p>
          <a:p>
            <a:r>
              <a:rPr lang="en-GB" sz="2800" dirty="0">
                <a:latin typeface="Arial" panose="020B0604020202020204" pitchFamily="34" charset="0"/>
                <a:cs typeface="Arial" panose="020B0604020202020204" pitchFamily="34" charset="0"/>
              </a:rPr>
              <a:t>Find out what they want to have happen next</a:t>
            </a:r>
          </a:p>
          <a:p>
            <a:r>
              <a:rPr lang="en-GB" sz="2800" dirty="0">
                <a:latin typeface="Arial" panose="020B0604020202020204" pitchFamily="34" charset="0"/>
                <a:cs typeface="Arial" panose="020B0604020202020204" pitchFamily="34" charset="0"/>
              </a:rPr>
              <a:t>Explain that you need to tell </a:t>
            </a:r>
            <a:r>
              <a:rPr lang="en-GB" sz="2800" dirty="0" smtClean="0">
                <a:latin typeface="Arial" panose="020B0604020202020204" pitchFamily="34" charset="0"/>
                <a:cs typeface="Arial" panose="020B0604020202020204" pitchFamily="34" charset="0"/>
              </a:rPr>
              <a:t>someone</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65433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GB"/>
          </a:p>
        </p:txBody>
      </p:sp>
      <p:sp>
        <p:nvSpPr>
          <p:cNvPr id="7" name="Content Placeholder 6"/>
          <p:cNvSpPr>
            <a:spLocks noGrp="1"/>
          </p:cNvSpPr>
          <p:nvPr>
            <p:ph idx="1"/>
          </p:nvPr>
        </p:nvSpPr>
        <p:spPr/>
        <p:txBody>
          <a:bodyPr>
            <a:normAutofit/>
          </a:bodyPr>
          <a:lstStyle/>
          <a:p>
            <a:pPr marL="0" indent="0">
              <a:buNone/>
            </a:pPr>
            <a:r>
              <a:rPr lang="en-GB" sz="3000" b="1" dirty="0">
                <a:latin typeface="Arial" panose="020B0604020202020204" pitchFamily="34" charset="0"/>
                <a:cs typeface="Arial" panose="020B0604020202020204" pitchFamily="34" charset="0"/>
              </a:rPr>
              <a:t>Remember that the adult has special insight into their own situation.</a:t>
            </a:r>
          </a:p>
        </p:txBody>
      </p:sp>
      <p:sp>
        <p:nvSpPr>
          <p:cNvPr id="5" name="Footer Placeholder 4"/>
          <p:cNvSpPr>
            <a:spLocks noGrp="1"/>
          </p:cNvSpPr>
          <p:nvPr>
            <p:ph type="ftr" sz="quarter" idx="11"/>
          </p:nvPr>
        </p:nvSpPr>
        <p:spPr/>
        <p:txBody>
          <a:bodyPr/>
          <a:lstStyle/>
          <a:p>
            <a:r>
              <a:rPr lang="en-US" smtClean="0"/>
              <a:t>www.safeguardingcambspeterborough.org.uk</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8438" y="3755464"/>
            <a:ext cx="3186113" cy="1826186"/>
          </a:xfrm>
          <a:prstGeom prst="rect">
            <a:avLst/>
          </a:prstGeom>
        </p:spPr>
      </p:pic>
    </p:spTree>
    <p:extLst>
      <p:ext uri="{BB962C8B-B14F-4D97-AF65-F5344CB8AC3E}">
        <p14:creationId xmlns:p14="http://schemas.microsoft.com/office/powerpoint/2010/main" val="17083344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86" y="481299"/>
            <a:ext cx="6571060" cy="706964"/>
          </a:xfrm>
        </p:spPr>
        <p:txBody>
          <a:bodyPr/>
          <a:lstStyle/>
          <a:p>
            <a:r>
              <a:rPr lang="en-GB" sz="2400" dirty="0" smtClean="0">
                <a:cs typeface="Arial" panose="020B0604020202020204" pitchFamily="34" charset="0"/>
              </a:rPr>
              <a:t>If you believe the adult is in immediate risk</a:t>
            </a:r>
            <a:endParaRPr lang="en-GB" sz="2400" dirty="0">
              <a:cs typeface="Arial" panose="020B0604020202020204" pitchFamily="34" charset="0"/>
            </a:endParaRPr>
          </a:p>
        </p:txBody>
      </p:sp>
      <p:sp>
        <p:nvSpPr>
          <p:cNvPr id="3" name="Content Placeholder 2"/>
          <p:cNvSpPr>
            <a:spLocks noGrp="1"/>
          </p:cNvSpPr>
          <p:nvPr>
            <p:ph idx="1"/>
          </p:nvPr>
        </p:nvSpPr>
        <p:spPr>
          <a:xfrm>
            <a:off x="866218" y="2809876"/>
            <a:ext cx="7414184" cy="1000739"/>
          </a:xfrm>
        </p:spPr>
        <p:txBody>
          <a:bodyPr>
            <a:noAutofit/>
          </a:bodyPr>
          <a:lstStyle/>
          <a:p>
            <a:pPr marL="0" indent="0" algn="ctr">
              <a:buNone/>
            </a:pPr>
            <a:r>
              <a:rPr lang="en-GB" sz="6600" dirty="0">
                <a:latin typeface="Arial" panose="020B0604020202020204" pitchFamily="34" charset="0"/>
                <a:cs typeface="Arial" panose="020B0604020202020204" pitchFamily="34" charset="0"/>
              </a:rPr>
              <a:t>999</a:t>
            </a:r>
          </a:p>
        </p:txBody>
      </p:sp>
    </p:spTree>
    <p:extLst>
      <p:ext uri="{BB962C8B-B14F-4D97-AF65-F5344CB8AC3E}">
        <p14:creationId xmlns:p14="http://schemas.microsoft.com/office/powerpoint/2010/main" val="1120689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999" y="481299"/>
            <a:ext cx="6571060" cy="706964"/>
          </a:xfrm>
        </p:spPr>
        <p:txBody>
          <a:bodyPr/>
          <a:lstStyle/>
          <a:p>
            <a:r>
              <a:rPr lang="en-GB" sz="2400" dirty="0" smtClean="0">
                <a:cs typeface="Arial" panose="020B0604020202020204" pitchFamily="34" charset="0"/>
              </a:rPr>
              <a:t>Go at their pace</a:t>
            </a:r>
            <a:endParaRPr lang="en-GB" sz="2400" dirty="0">
              <a:cs typeface="Arial" panose="020B060402020202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1982" y="2599711"/>
            <a:ext cx="3843338" cy="2562225"/>
          </a:xfrm>
        </p:spPr>
      </p:pic>
      <p:sp>
        <p:nvSpPr>
          <p:cNvPr id="5" name="TextBox 4"/>
          <p:cNvSpPr txBox="1"/>
          <p:nvPr/>
        </p:nvSpPr>
        <p:spPr>
          <a:xfrm>
            <a:off x="4181168" y="2599711"/>
            <a:ext cx="4535129" cy="3785652"/>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Remember,</a:t>
            </a:r>
          </a:p>
          <a:p>
            <a:pPr marL="214313" indent="-214313">
              <a:buFont typeface="Arial" panose="020B0604020202020204" pitchFamily="34" charset="0"/>
              <a:buChar char="•"/>
            </a:pPr>
            <a:r>
              <a:rPr lang="en-GB" sz="2400" dirty="0">
                <a:latin typeface="Arial" panose="020B0604020202020204" pitchFamily="34" charset="0"/>
                <a:cs typeface="Arial" panose="020B0604020202020204" pitchFamily="34" charset="0"/>
              </a:rPr>
              <a:t>The adult may need time to process</a:t>
            </a:r>
          </a:p>
          <a:p>
            <a:pPr marL="214313" indent="-214313">
              <a:buFont typeface="Arial" panose="020B0604020202020204" pitchFamily="34" charset="0"/>
              <a:buChar char="•"/>
            </a:pPr>
            <a:r>
              <a:rPr lang="en-GB" sz="2400" dirty="0">
                <a:latin typeface="Arial" panose="020B0604020202020204" pitchFamily="34" charset="0"/>
                <a:cs typeface="Arial" panose="020B0604020202020204" pitchFamily="34" charset="0"/>
              </a:rPr>
              <a:t>They may have different priorities</a:t>
            </a:r>
          </a:p>
          <a:p>
            <a:pPr marL="214313" indent="-214313">
              <a:buFont typeface="Arial" panose="020B0604020202020204" pitchFamily="34" charset="0"/>
              <a:buChar char="•"/>
            </a:pPr>
            <a:r>
              <a:rPr lang="en-GB" sz="2400" dirty="0">
                <a:latin typeface="Arial" panose="020B0604020202020204" pitchFamily="34" charset="0"/>
                <a:cs typeface="Arial" panose="020B0604020202020204" pitchFamily="34" charset="0"/>
              </a:rPr>
              <a:t>They may not want help</a:t>
            </a:r>
          </a:p>
          <a:p>
            <a:pPr marL="214313" indent="-214313">
              <a:buFont typeface="Arial" panose="020B0604020202020204" pitchFamily="34" charset="0"/>
              <a:buChar char="•"/>
            </a:pPr>
            <a:r>
              <a:rPr lang="en-GB" sz="2400" dirty="0">
                <a:latin typeface="Arial" panose="020B0604020202020204" pitchFamily="34" charset="0"/>
                <a:cs typeface="Arial" panose="020B0604020202020204" pitchFamily="34" charset="0"/>
              </a:rPr>
              <a:t>They may not want help </a:t>
            </a:r>
            <a:r>
              <a:rPr lang="en-GB" sz="2400" i="1" dirty="0">
                <a:latin typeface="Arial" panose="020B0604020202020204" pitchFamily="34" charset="0"/>
                <a:cs typeface="Arial" panose="020B0604020202020204" pitchFamily="34" charset="0"/>
              </a:rPr>
              <a:t>right now</a:t>
            </a:r>
          </a:p>
          <a:p>
            <a:pPr marL="214313" indent="-214313">
              <a:buFont typeface="Arial" panose="020B0604020202020204" pitchFamily="34" charset="0"/>
              <a:buChar char="•"/>
            </a:pPr>
            <a:r>
              <a:rPr lang="en-GB" sz="2400" dirty="0">
                <a:latin typeface="Arial" panose="020B0604020202020204" pitchFamily="34" charset="0"/>
                <a:cs typeface="Arial" panose="020B0604020202020204" pitchFamily="34" charset="0"/>
              </a:rPr>
              <a:t>It can take time to establish trust</a:t>
            </a:r>
          </a:p>
        </p:txBody>
      </p:sp>
    </p:spTree>
    <p:extLst>
      <p:ext uri="{BB962C8B-B14F-4D97-AF65-F5344CB8AC3E}">
        <p14:creationId xmlns:p14="http://schemas.microsoft.com/office/powerpoint/2010/main" val="18141375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660" y="467231"/>
            <a:ext cx="6571060" cy="706964"/>
          </a:xfrm>
        </p:spPr>
        <p:txBody>
          <a:bodyPr/>
          <a:lstStyle/>
          <a:p>
            <a:r>
              <a:rPr lang="en-GB" sz="2400" dirty="0">
                <a:cs typeface="Arial" panose="020B0604020202020204" pitchFamily="34" charset="0"/>
              </a:rPr>
              <a:t>If someone discloses abuse:</a:t>
            </a:r>
          </a:p>
        </p:txBody>
      </p:sp>
      <p:sp>
        <p:nvSpPr>
          <p:cNvPr id="5" name="Content Placeholder 4"/>
          <p:cNvSpPr>
            <a:spLocks noGrp="1"/>
          </p:cNvSpPr>
          <p:nvPr>
            <p:ph sz="half" idx="1"/>
          </p:nvPr>
        </p:nvSpPr>
        <p:spPr>
          <a:xfrm>
            <a:off x="254000" y="2370667"/>
            <a:ext cx="4381404" cy="4207933"/>
          </a:xfrm>
        </p:spPr>
        <p:txBody>
          <a:bodyPr>
            <a:noAutofit/>
          </a:bodyPr>
          <a:lstStyle/>
          <a:p>
            <a:r>
              <a:rPr lang="en-GB" sz="1800" dirty="0">
                <a:latin typeface="Arial" panose="020B0604020202020204" pitchFamily="34" charset="0"/>
                <a:cs typeface="Arial" panose="020B0604020202020204" pitchFamily="34" charset="0"/>
              </a:rPr>
              <a:t>Do not press the person for more details </a:t>
            </a:r>
          </a:p>
          <a:p>
            <a:r>
              <a:rPr lang="en-GB" sz="1800" dirty="0">
                <a:latin typeface="Arial" panose="020B0604020202020204" pitchFamily="34" charset="0"/>
                <a:cs typeface="Arial" panose="020B0604020202020204" pitchFamily="34" charset="0"/>
              </a:rPr>
              <a:t>Do not stop someone who is freely recalling significant events</a:t>
            </a:r>
          </a:p>
          <a:p>
            <a:r>
              <a:rPr lang="en-GB" sz="1800" dirty="0">
                <a:latin typeface="Arial" panose="020B0604020202020204" pitchFamily="34" charset="0"/>
                <a:cs typeface="Arial" panose="020B0604020202020204" pitchFamily="34" charset="0"/>
              </a:rPr>
              <a:t>Do not dismiss what you have been told </a:t>
            </a:r>
          </a:p>
          <a:p>
            <a:r>
              <a:rPr lang="en-GB" sz="1800" dirty="0">
                <a:latin typeface="Arial" panose="020B0604020202020204" pitchFamily="34" charset="0"/>
                <a:cs typeface="Arial" panose="020B0604020202020204" pitchFamily="34" charset="0"/>
              </a:rPr>
              <a:t>Do not promise to keep secrets; but do explain that the information will only be passed to those who "need to know", and try to be specific about who these might be </a:t>
            </a:r>
          </a:p>
          <a:p>
            <a:r>
              <a:rPr lang="en-GB" sz="1800" dirty="0">
                <a:latin typeface="Arial" panose="020B0604020202020204" pitchFamily="34" charset="0"/>
                <a:cs typeface="Arial" panose="020B0604020202020204" pitchFamily="34" charset="0"/>
              </a:rPr>
              <a:t>Do not tell anybody who doesn't need to know – remember the rules of confidentiality </a:t>
            </a:r>
          </a:p>
          <a:p>
            <a:pPr marL="0" indent="0">
              <a:buNone/>
            </a:pPr>
            <a:endParaRPr lang="en-GB" sz="1800" dirty="0"/>
          </a:p>
        </p:txBody>
      </p:sp>
      <p:sp>
        <p:nvSpPr>
          <p:cNvPr id="6" name="Content Placeholder 5"/>
          <p:cNvSpPr>
            <a:spLocks noGrp="1"/>
          </p:cNvSpPr>
          <p:nvPr>
            <p:ph sz="half" idx="2"/>
          </p:nvPr>
        </p:nvSpPr>
        <p:spPr>
          <a:xfrm>
            <a:off x="4635403" y="2826067"/>
            <a:ext cx="3251298" cy="1559665"/>
          </a:xfrm>
        </p:spPr>
        <p:txBody>
          <a:bodyPr>
            <a:normAutofit fontScale="25000" lnSpcReduction="20000"/>
          </a:bodyPr>
          <a:lstStyle/>
          <a:p>
            <a:r>
              <a:rPr lang="en-GB" sz="7400" dirty="0">
                <a:latin typeface="Arial" panose="020B0604020202020204" pitchFamily="34" charset="0"/>
                <a:cs typeface="Arial" panose="020B0604020202020204" pitchFamily="34" charset="0"/>
              </a:rPr>
              <a:t>Do not make promises that you cannot keep  </a:t>
            </a:r>
          </a:p>
          <a:p>
            <a:r>
              <a:rPr lang="en-GB" sz="7400" dirty="0">
                <a:latin typeface="Arial" panose="020B0604020202020204" pitchFamily="34" charset="0"/>
                <a:cs typeface="Arial" panose="020B0604020202020204" pitchFamily="34" charset="0"/>
              </a:rPr>
              <a:t>Do not contact the alleged abuser or anyone who might be in touch with him / her </a:t>
            </a:r>
          </a:p>
          <a:p>
            <a:r>
              <a:rPr lang="en-GB" sz="7400" dirty="0">
                <a:latin typeface="Arial" panose="020B0604020202020204" pitchFamily="34" charset="0"/>
                <a:cs typeface="Arial" panose="020B0604020202020204" pitchFamily="34" charset="0"/>
              </a:rPr>
              <a:t>Do not ask leading questions </a:t>
            </a:r>
          </a:p>
          <a:p>
            <a:endParaRPr lang="en-GB" dirty="0"/>
          </a:p>
        </p:txBody>
      </p:sp>
      <p:sp>
        <p:nvSpPr>
          <p:cNvPr id="4" name="Footer Placeholder 3"/>
          <p:cNvSpPr>
            <a:spLocks noGrp="1"/>
          </p:cNvSpPr>
          <p:nvPr>
            <p:ph type="ftr" sz="quarter" idx="11"/>
          </p:nvPr>
        </p:nvSpPr>
        <p:spPr/>
        <p:txBody>
          <a:bodyPr/>
          <a:lstStyle/>
          <a:p>
            <a:r>
              <a:rPr lang="en-GB" dirty="0" smtClean="0"/>
              <a:t>www.safeguardingcambspeterborough.org.uk</a:t>
            </a: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4504" y="5140483"/>
            <a:ext cx="1609287" cy="1387316"/>
          </a:xfrm>
          <a:prstGeom prst="rect">
            <a:avLst/>
          </a:prstGeom>
        </p:spPr>
      </p:pic>
    </p:spTree>
    <p:extLst>
      <p:ext uri="{BB962C8B-B14F-4D97-AF65-F5344CB8AC3E}">
        <p14:creationId xmlns:p14="http://schemas.microsoft.com/office/powerpoint/2010/main" val="16582664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660" y="467231"/>
            <a:ext cx="6571060" cy="706964"/>
          </a:xfrm>
        </p:spPr>
        <p:txBody>
          <a:bodyPr/>
          <a:lstStyle/>
          <a:p>
            <a:r>
              <a:rPr lang="en-GB" sz="2400" dirty="0" smtClean="0">
                <a:cs typeface="Arial" panose="020B0604020202020204" pitchFamily="34" charset="0"/>
              </a:rPr>
              <a:t>Other sources of Support</a:t>
            </a:r>
            <a:endParaRPr lang="en-GB" sz="2400" dirty="0">
              <a:cs typeface="Arial" panose="020B0604020202020204" pitchFamily="34" charset="0"/>
            </a:endParaRPr>
          </a:p>
        </p:txBody>
      </p:sp>
      <p:sp>
        <p:nvSpPr>
          <p:cNvPr id="3" name="Content Placeholder 2"/>
          <p:cNvSpPr>
            <a:spLocks noGrp="1"/>
          </p:cNvSpPr>
          <p:nvPr>
            <p:ph idx="1"/>
          </p:nvPr>
        </p:nvSpPr>
        <p:spPr>
          <a:xfrm>
            <a:off x="1374888" y="2673350"/>
            <a:ext cx="6910019" cy="2562225"/>
          </a:xfrm>
        </p:spPr>
        <p:txBody>
          <a:bodyPr>
            <a:normAutofit/>
          </a:bodyPr>
          <a:lstStyle/>
          <a:p>
            <a:pPr marL="0" indent="0">
              <a:buNone/>
            </a:pPr>
            <a:r>
              <a:rPr lang="en-GB" sz="3000" dirty="0">
                <a:latin typeface="Arial" panose="020B0604020202020204" pitchFamily="34" charset="0"/>
                <a:cs typeface="Arial" panose="020B0604020202020204" pitchFamily="34" charset="0"/>
              </a:rPr>
              <a:t>Sometimes adults don’t want a safeguarding concern raised, but are willing to accept help from other sources. (Including you, their GP, the community, etc.)</a:t>
            </a:r>
          </a:p>
        </p:txBody>
      </p:sp>
      <p:sp>
        <p:nvSpPr>
          <p:cNvPr id="4" name="Footer Placeholder 3"/>
          <p:cNvSpPr>
            <a:spLocks noGrp="1"/>
          </p:cNvSpPr>
          <p:nvPr>
            <p:ph type="ftr" sz="quarter" idx="11"/>
          </p:nvPr>
        </p:nvSpPr>
        <p:spPr/>
        <p:txBody>
          <a:bodyPr/>
          <a:lstStyle/>
          <a:p>
            <a:r>
              <a:rPr lang="en-GB" smtClean="0"/>
              <a:t>www.safeguardingcambspeterborough.org.uk</a:t>
            </a:r>
            <a:endParaRPr lang="en-GB" dirty="0"/>
          </a:p>
        </p:txBody>
      </p:sp>
    </p:spTree>
    <p:extLst>
      <p:ext uri="{BB962C8B-B14F-4D97-AF65-F5344CB8AC3E}">
        <p14:creationId xmlns:p14="http://schemas.microsoft.com/office/powerpoint/2010/main" val="28770229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728" y="481299"/>
            <a:ext cx="6571060" cy="706964"/>
          </a:xfrm>
        </p:spPr>
        <p:txBody>
          <a:bodyPr/>
          <a:lstStyle/>
          <a:p>
            <a:r>
              <a:rPr lang="en-GB" dirty="0" smtClean="0">
                <a:cs typeface="Arial" panose="020B0604020202020204" pitchFamily="34" charset="0"/>
              </a:rPr>
              <a:t>Record</a:t>
            </a:r>
            <a:endParaRPr lang="en-GB" dirty="0">
              <a:cs typeface="Arial" panose="020B0604020202020204" pitchFamily="34" charset="0"/>
            </a:endParaRPr>
          </a:p>
        </p:txBody>
      </p:sp>
      <p:sp>
        <p:nvSpPr>
          <p:cNvPr id="3" name="Content Placeholder 2"/>
          <p:cNvSpPr>
            <a:spLocks noGrp="1"/>
          </p:cNvSpPr>
          <p:nvPr>
            <p:ph idx="1"/>
          </p:nvPr>
        </p:nvSpPr>
        <p:spPr>
          <a:xfrm>
            <a:off x="254001" y="2727615"/>
            <a:ext cx="7404100" cy="2836718"/>
          </a:xfrm>
        </p:spPr>
        <p:txBody>
          <a:bodyPr>
            <a:noAutofit/>
          </a:bodyPr>
          <a:lstStyle/>
          <a:p>
            <a:pPr marL="0" indent="0" algn="just">
              <a:lnSpc>
                <a:spcPct val="90000"/>
              </a:lnSpc>
              <a:spcBef>
                <a:spcPts val="300"/>
              </a:spcBef>
              <a:buClr>
                <a:schemeClr val="lt2"/>
              </a:buClr>
              <a:buSzPts val="1500"/>
              <a:buNone/>
            </a:pPr>
            <a:endParaRPr lang="en-GB" sz="1800" dirty="0">
              <a:solidFill>
                <a:schemeClr val="tx2"/>
              </a:solidFill>
            </a:endParaRPr>
          </a:p>
          <a:p>
            <a:pPr marL="257175" indent="-257175" algn="just">
              <a:lnSpc>
                <a:spcPct val="90000"/>
              </a:lnSpc>
              <a:spcBef>
                <a:spcPts val="300"/>
              </a:spcBef>
              <a:buClr>
                <a:schemeClr val="lt2"/>
              </a:buClr>
              <a:buSzPts val="1500"/>
              <a:buFont typeface="Noto Sans Symbols"/>
              <a:buChar char="■"/>
            </a:pPr>
            <a:r>
              <a:rPr lang="en-GB" sz="2400" dirty="0">
                <a:solidFill>
                  <a:schemeClr val="tx2"/>
                </a:solidFill>
                <a:latin typeface="Arial" panose="020B0604020202020204" pitchFamily="34" charset="0"/>
                <a:ea typeface="Arial"/>
                <a:cs typeface="Arial" panose="020B0604020202020204" pitchFamily="34" charset="0"/>
                <a:sym typeface="Arial"/>
              </a:rPr>
              <a:t>What the adult at risk has told you (using their own words where possible)</a:t>
            </a:r>
            <a:endParaRPr lang="en-GB" sz="2400" dirty="0">
              <a:solidFill>
                <a:schemeClr val="tx2"/>
              </a:solidFill>
              <a:latin typeface="Arial" panose="020B0604020202020204" pitchFamily="34" charset="0"/>
              <a:cs typeface="Arial" panose="020B0604020202020204" pitchFamily="34" charset="0"/>
            </a:endParaRPr>
          </a:p>
          <a:p>
            <a:pPr marL="257175" indent="-257175" algn="just">
              <a:lnSpc>
                <a:spcPct val="90000"/>
              </a:lnSpc>
              <a:spcBef>
                <a:spcPts val="300"/>
              </a:spcBef>
              <a:buClr>
                <a:schemeClr val="lt2"/>
              </a:buClr>
              <a:buSzPts val="1500"/>
              <a:buFont typeface="Noto Sans Symbols"/>
              <a:buChar char="■"/>
            </a:pPr>
            <a:r>
              <a:rPr lang="en-GB" sz="2400" dirty="0">
                <a:solidFill>
                  <a:schemeClr val="tx2"/>
                </a:solidFill>
                <a:latin typeface="Arial" panose="020B0604020202020204" pitchFamily="34" charset="0"/>
                <a:ea typeface="Arial"/>
                <a:cs typeface="Arial" panose="020B0604020202020204" pitchFamily="34" charset="0"/>
                <a:sym typeface="Arial"/>
              </a:rPr>
              <a:t>Who was involved</a:t>
            </a:r>
            <a:endParaRPr lang="en-GB" sz="2400" dirty="0">
              <a:solidFill>
                <a:schemeClr val="tx2"/>
              </a:solidFill>
              <a:latin typeface="Arial" panose="020B0604020202020204" pitchFamily="34" charset="0"/>
              <a:cs typeface="Arial" panose="020B0604020202020204" pitchFamily="34" charset="0"/>
            </a:endParaRPr>
          </a:p>
          <a:p>
            <a:pPr marL="257175" indent="-257175" algn="just">
              <a:lnSpc>
                <a:spcPct val="90000"/>
              </a:lnSpc>
              <a:spcBef>
                <a:spcPts val="300"/>
              </a:spcBef>
              <a:buClr>
                <a:schemeClr val="lt2"/>
              </a:buClr>
              <a:buSzPts val="1500"/>
              <a:buFont typeface="Noto Sans Symbols"/>
              <a:buChar char="■"/>
            </a:pPr>
            <a:r>
              <a:rPr lang="en-GB" sz="2400" dirty="0">
                <a:solidFill>
                  <a:schemeClr val="tx2"/>
                </a:solidFill>
                <a:latin typeface="Arial" panose="020B0604020202020204" pitchFamily="34" charset="0"/>
                <a:ea typeface="Arial"/>
                <a:cs typeface="Arial" panose="020B0604020202020204" pitchFamily="34" charset="0"/>
                <a:sym typeface="Arial"/>
              </a:rPr>
              <a:t>The impact of the abuse on the adult</a:t>
            </a:r>
          </a:p>
          <a:p>
            <a:pPr marL="257175" indent="-257175" algn="just">
              <a:lnSpc>
                <a:spcPct val="90000"/>
              </a:lnSpc>
              <a:spcBef>
                <a:spcPts val="300"/>
              </a:spcBef>
              <a:buClr>
                <a:schemeClr val="lt2"/>
              </a:buClr>
              <a:buSzPts val="1500"/>
              <a:buFont typeface="Noto Sans Symbols"/>
              <a:buChar char="■"/>
            </a:pPr>
            <a:r>
              <a:rPr lang="en-GB" sz="2400" dirty="0">
                <a:solidFill>
                  <a:schemeClr val="tx2"/>
                </a:solidFill>
                <a:latin typeface="Arial" panose="020B0604020202020204" pitchFamily="34" charset="0"/>
                <a:cs typeface="Arial" panose="020B0604020202020204" pitchFamily="34" charset="0"/>
                <a:sym typeface="Arial"/>
              </a:rPr>
              <a:t>What steps have been taken to protect the adult</a:t>
            </a:r>
            <a:endParaRPr lang="en-GB" sz="2400" dirty="0">
              <a:solidFill>
                <a:schemeClr val="tx2"/>
              </a:solidFill>
              <a:latin typeface="Arial" panose="020B0604020202020204" pitchFamily="34" charset="0"/>
              <a:cs typeface="Arial" panose="020B0604020202020204" pitchFamily="34" charset="0"/>
            </a:endParaRPr>
          </a:p>
          <a:p>
            <a:pPr marL="257175" indent="-257175" algn="just">
              <a:lnSpc>
                <a:spcPct val="90000"/>
              </a:lnSpc>
              <a:spcBef>
                <a:spcPts val="300"/>
              </a:spcBef>
              <a:buClr>
                <a:schemeClr val="lt2"/>
              </a:buClr>
              <a:buSzPts val="1500"/>
              <a:buFont typeface="Noto Sans Symbols"/>
              <a:buChar char="■"/>
            </a:pPr>
            <a:r>
              <a:rPr lang="en-GB" sz="2400" dirty="0">
                <a:solidFill>
                  <a:schemeClr val="tx2"/>
                </a:solidFill>
                <a:latin typeface="Arial" panose="020B0604020202020204" pitchFamily="34" charset="0"/>
                <a:ea typeface="Arial"/>
                <a:cs typeface="Arial" panose="020B0604020202020204" pitchFamily="34" charset="0"/>
                <a:sym typeface="Arial"/>
              </a:rPr>
              <a:t>Name and signature of the person making the record</a:t>
            </a:r>
            <a:endParaRPr lang="en-GB" sz="2400" dirty="0">
              <a:solidFill>
                <a:schemeClr val="tx2"/>
              </a:solidFill>
              <a:latin typeface="Arial" panose="020B0604020202020204" pitchFamily="34" charset="0"/>
              <a:cs typeface="Arial" panose="020B0604020202020204" pitchFamily="34" charset="0"/>
            </a:endParaRPr>
          </a:p>
          <a:p>
            <a:pPr marL="257175" indent="-257175" algn="just">
              <a:lnSpc>
                <a:spcPct val="90000"/>
              </a:lnSpc>
              <a:spcBef>
                <a:spcPts val="300"/>
              </a:spcBef>
              <a:buClr>
                <a:schemeClr val="lt2"/>
              </a:buClr>
              <a:buSzPts val="1500"/>
              <a:buFont typeface="Noto Sans Symbols"/>
              <a:buChar char="■"/>
            </a:pPr>
            <a:endParaRPr lang="en-GB" sz="2400" dirty="0">
              <a:solidFill>
                <a:schemeClr val="tx2"/>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www.safeguardingcambspeterborough.org.uk</a:t>
            </a:r>
            <a:endParaRPr lang="en-GB" dirty="0"/>
          </a:p>
        </p:txBody>
      </p:sp>
    </p:spTree>
    <p:extLst>
      <p:ext uri="{BB962C8B-B14F-4D97-AF65-F5344CB8AC3E}">
        <p14:creationId xmlns:p14="http://schemas.microsoft.com/office/powerpoint/2010/main" val="4014812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pPr marL="0" indent="0">
              <a:buNone/>
            </a:pPr>
            <a:r>
              <a:rPr lang="en-GB" sz="2000" dirty="0" smtClean="0">
                <a:solidFill>
                  <a:srgbClr val="0B0C0C"/>
                </a:solidFill>
                <a:latin typeface="Arial" panose="020B0604020202020204" pitchFamily="34" charset="0"/>
                <a:cs typeface="Arial" panose="020B0604020202020204" pitchFamily="34" charset="0"/>
              </a:rPr>
              <a:t>Regardless of the activities being undertaken, you </a:t>
            </a:r>
            <a:r>
              <a:rPr lang="en-GB" sz="2000" dirty="0">
                <a:solidFill>
                  <a:srgbClr val="0B0C0C"/>
                </a:solidFill>
                <a:latin typeface="Arial" panose="020B0604020202020204" pitchFamily="34" charset="0"/>
                <a:cs typeface="Arial" panose="020B0604020202020204" pitchFamily="34" charset="0"/>
              </a:rPr>
              <a:t>should ensure your group </a:t>
            </a:r>
            <a:r>
              <a:rPr lang="en-GB" sz="2000" dirty="0" smtClean="0">
                <a:solidFill>
                  <a:srgbClr val="0B0C0C"/>
                </a:solidFill>
                <a:latin typeface="Arial" panose="020B0604020202020204" pitchFamily="34" charset="0"/>
                <a:cs typeface="Arial" panose="020B0604020202020204" pitchFamily="34" charset="0"/>
              </a:rPr>
              <a:t>follows </a:t>
            </a:r>
            <a:r>
              <a:rPr lang="en-GB" sz="2000" dirty="0">
                <a:solidFill>
                  <a:srgbClr val="0B0C0C"/>
                </a:solidFill>
                <a:latin typeface="Arial" panose="020B0604020202020204" pitchFamily="34" charset="0"/>
                <a:cs typeface="Arial" panose="020B0604020202020204" pitchFamily="34" charset="0"/>
              </a:rPr>
              <a:t>simple, practical precautions such </a:t>
            </a:r>
            <a:r>
              <a:rPr lang="en-GB" sz="2000" dirty="0" smtClean="0">
                <a:solidFill>
                  <a:srgbClr val="0B0C0C"/>
                </a:solidFill>
                <a:latin typeface="Arial" panose="020B0604020202020204" pitchFamily="34" charset="0"/>
                <a:cs typeface="Arial" panose="020B0604020202020204" pitchFamily="34" charset="0"/>
              </a:rPr>
              <a:t>as:</a:t>
            </a:r>
          </a:p>
          <a:p>
            <a:pPr marL="0" indent="0">
              <a:buNone/>
            </a:pPr>
            <a:endParaRPr lang="en-GB" sz="2000" dirty="0">
              <a:solidFill>
                <a:srgbClr val="0B0C0C"/>
              </a:solidFill>
              <a:latin typeface="Arial" panose="020B0604020202020204" pitchFamily="34" charset="0"/>
              <a:cs typeface="Arial" panose="020B0604020202020204" pitchFamily="34" charset="0"/>
            </a:endParaRPr>
          </a:p>
          <a:p>
            <a:r>
              <a:rPr lang="en-GB" sz="2000" dirty="0" smtClean="0">
                <a:solidFill>
                  <a:srgbClr val="0B0C0C"/>
                </a:solidFill>
                <a:latin typeface="Arial" panose="020B0604020202020204" pitchFamily="34" charset="0"/>
                <a:cs typeface="Arial" panose="020B0604020202020204" pitchFamily="34" charset="0"/>
              </a:rPr>
              <a:t>working </a:t>
            </a:r>
            <a:r>
              <a:rPr lang="en-GB" sz="2000" dirty="0">
                <a:solidFill>
                  <a:srgbClr val="0B0C0C"/>
                </a:solidFill>
                <a:latin typeface="Arial" panose="020B0604020202020204" pitchFamily="34" charset="0"/>
                <a:cs typeface="Arial" panose="020B0604020202020204" pitchFamily="34" charset="0"/>
              </a:rPr>
              <a:t>safely in </a:t>
            </a:r>
            <a:r>
              <a:rPr lang="en-GB" sz="2000" dirty="0" smtClean="0">
                <a:solidFill>
                  <a:srgbClr val="0B0C0C"/>
                </a:solidFill>
                <a:latin typeface="Arial" panose="020B0604020202020204" pitchFamily="34" charset="0"/>
                <a:cs typeface="Arial" panose="020B0604020202020204" pitchFamily="34" charset="0"/>
              </a:rPr>
              <a:t>pairs </a:t>
            </a:r>
          </a:p>
          <a:p>
            <a:endParaRPr lang="en-GB" sz="2000" dirty="0" smtClean="0">
              <a:solidFill>
                <a:srgbClr val="0B0C0C"/>
              </a:solidFill>
              <a:latin typeface="Arial" panose="020B0604020202020204" pitchFamily="34" charset="0"/>
              <a:cs typeface="Arial" panose="020B0604020202020204" pitchFamily="34" charset="0"/>
            </a:endParaRPr>
          </a:p>
          <a:p>
            <a:r>
              <a:rPr lang="en-GB" sz="2000" dirty="0" smtClean="0">
                <a:solidFill>
                  <a:srgbClr val="0B0C0C"/>
                </a:solidFill>
                <a:latin typeface="Arial" panose="020B0604020202020204" pitchFamily="34" charset="0"/>
                <a:cs typeface="Arial" panose="020B0604020202020204" pitchFamily="34" charset="0"/>
              </a:rPr>
              <a:t>keeping </a:t>
            </a:r>
            <a:r>
              <a:rPr lang="en-GB" sz="2000" dirty="0">
                <a:solidFill>
                  <a:srgbClr val="0B0C0C"/>
                </a:solidFill>
                <a:latin typeface="Arial" panose="020B0604020202020204" pitchFamily="34" charset="0"/>
                <a:cs typeface="Arial" panose="020B0604020202020204" pitchFamily="34" charset="0"/>
              </a:rPr>
              <a:t>records of money spent </a:t>
            </a:r>
          </a:p>
          <a:p>
            <a:endParaRPr lang="en-GB" sz="2000" dirty="0" smtClean="0">
              <a:solidFill>
                <a:srgbClr val="0B0C0C"/>
              </a:solidFill>
              <a:latin typeface="Arial" panose="020B0604020202020204" pitchFamily="34" charset="0"/>
              <a:cs typeface="Arial" panose="020B0604020202020204" pitchFamily="34" charset="0"/>
            </a:endParaRPr>
          </a:p>
          <a:p>
            <a:r>
              <a:rPr lang="en-GB" sz="2000" dirty="0" smtClean="0">
                <a:solidFill>
                  <a:srgbClr val="0B0C0C"/>
                </a:solidFill>
                <a:latin typeface="Arial" panose="020B0604020202020204" pitchFamily="34" charset="0"/>
                <a:cs typeface="Arial" panose="020B0604020202020204" pitchFamily="34" charset="0"/>
              </a:rPr>
              <a:t>providing </a:t>
            </a:r>
            <a:r>
              <a:rPr lang="en-GB" sz="2000" dirty="0">
                <a:solidFill>
                  <a:srgbClr val="0B0C0C"/>
                </a:solidFill>
                <a:latin typeface="Arial" panose="020B0604020202020204" pitchFamily="34" charset="0"/>
                <a:cs typeface="Arial" panose="020B0604020202020204" pitchFamily="34" charset="0"/>
              </a:rPr>
              <a:t>shopping </a:t>
            </a:r>
            <a:r>
              <a:rPr lang="en-GB" sz="2000" dirty="0" smtClean="0">
                <a:solidFill>
                  <a:srgbClr val="0B0C0C"/>
                </a:solidFill>
                <a:latin typeface="Arial" panose="020B0604020202020204" pitchFamily="34" charset="0"/>
                <a:cs typeface="Arial" panose="020B0604020202020204" pitchFamily="34" charset="0"/>
              </a:rPr>
              <a:t>receipts</a:t>
            </a:r>
          </a:p>
          <a:p>
            <a:pPr marL="0" indent="0">
              <a:buNone/>
            </a:pPr>
            <a:endParaRPr lang="en-GB" sz="2000" dirty="0">
              <a:solidFill>
                <a:srgbClr val="0B0C0C"/>
              </a:solidFill>
              <a:latin typeface="Arial" panose="020B0604020202020204" pitchFamily="34" charset="0"/>
              <a:cs typeface="Arial" panose="020B0604020202020204" pitchFamily="34" charset="0"/>
            </a:endParaRPr>
          </a:p>
          <a:p>
            <a:pPr marL="0" indent="0">
              <a:buNone/>
            </a:pPr>
            <a:r>
              <a:rPr lang="en-GB" sz="2000" dirty="0" smtClean="0">
                <a:solidFill>
                  <a:srgbClr val="0B0C0C"/>
                </a:solidFill>
                <a:latin typeface="Arial" panose="020B0604020202020204" pitchFamily="34" charset="0"/>
                <a:cs typeface="Arial" panose="020B0604020202020204" pitchFamily="34" charset="0"/>
              </a:rPr>
              <a:t>This helps </a:t>
            </a:r>
            <a:r>
              <a:rPr lang="en-GB" sz="2000" dirty="0">
                <a:solidFill>
                  <a:srgbClr val="0B0C0C"/>
                </a:solidFill>
                <a:latin typeface="Arial" panose="020B0604020202020204" pitchFamily="34" charset="0"/>
                <a:cs typeface="Arial" panose="020B0604020202020204" pitchFamily="34" charset="0"/>
              </a:rPr>
              <a:t>to safeguard all involved.</a:t>
            </a:r>
            <a:endParaRPr lang="en-GB" sz="2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www.safeguardingcambspeterborough.org.uk</a:t>
            </a:r>
            <a:endParaRPr lang="en-GB" dirty="0"/>
          </a:p>
        </p:txBody>
      </p:sp>
    </p:spTree>
    <p:extLst>
      <p:ext uri="{BB962C8B-B14F-4D97-AF65-F5344CB8AC3E}">
        <p14:creationId xmlns:p14="http://schemas.microsoft.com/office/powerpoint/2010/main" val="15324244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863" y="509435"/>
            <a:ext cx="6571060" cy="706964"/>
          </a:xfrm>
        </p:spPr>
        <p:txBody>
          <a:bodyPr/>
          <a:lstStyle/>
          <a:p>
            <a:r>
              <a:rPr lang="en-GB" sz="2400" dirty="0" smtClean="0">
                <a:cs typeface="Arial" panose="020B0604020202020204" pitchFamily="34" charset="0"/>
              </a:rPr>
              <a:t>Who is your Adult Safeguarding Lead?</a:t>
            </a:r>
            <a:endParaRPr lang="en-GB" sz="2400" dirty="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GB" sz="2400" dirty="0">
                <a:latin typeface="Arial" panose="020B0604020202020204" pitchFamily="34" charset="0"/>
                <a:cs typeface="Arial" panose="020B0604020202020204" pitchFamily="34" charset="0"/>
              </a:rPr>
              <a:t>You should discuss any concerns you have about an adult with your volunteer coordinator. They should support you to:</a:t>
            </a:r>
          </a:p>
          <a:p>
            <a:r>
              <a:rPr lang="en-GB" sz="2400" dirty="0">
                <a:latin typeface="Arial" panose="020B0604020202020204" pitchFamily="34" charset="0"/>
                <a:cs typeface="Arial" panose="020B0604020202020204" pitchFamily="34" charset="0"/>
              </a:rPr>
              <a:t>Talk to the adult you are concerned about</a:t>
            </a:r>
          </a:p>
          <a:p>
            <a:r>
              <a:rPr lang="en-GB" sz="2400" dirty="0">
                <a:latin typeface="Arial" panose="020B0604020202020204" pitchFamily="34" charset="0"/>
                <a:cs typeface="Arial" panose="020B0604020202020204" pitchFamily="34" charset="0"/>
              </a:rPr>
              <a:t>Record what you know</a:t>
            </a:r>
          </a:p>
          <a:p>
            <a:r>
              <a:rPr lang="en-GB" sz="2400" dirty="0">
                <a:latin typeface="Arial" panose="020B0604020202020204" pitchFamily="34" charset="0"/>
                <a:cs typeface="Arial" panose="020B0604020202020204" pitchFamily="34" charset="0"/>
              </a:rPr>
              <a:t>Plan how to support the adult</a:t>
            </a:r>
          </a:p>
          <a:p>
            <a:r>
              <a:rPr lang="en-GB" sz="2400" dirty="0">
                <a:latin typeface="Arial" panose="020B0604020202020204" pitchFamily="34" charset="0"/>
                <a:cs typeface="Arial" panose="020B0604020202020204" pitchFamily="34" charset="0"/>
              </a:rPr>
              <a:t>Raise a safeguarding concern with the Local Authority if appropriate</a:t>
            </a:r>
          </a:p>
        </p:txBody>
      </p:sp>
    </p:spTree>
    <p:extLst>
      <p:ext uri="{BB962C8B-B14F-4D97-AF65-F5344CB8AC3E}">
        <p14:creationId xmlns:p14="http://schemas.microsoft.com/office/powerpoint/2010/main" val="5693065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746" y="481242"/>
            <a:ext cx="6571060" cy="706964"/>
          </a:xfrm>
        </p:spPr>
        <p:txBody>
          <a:bodyPr/>
          <a:lstStyle/>
          <a:p>
            <a:r>
              <a:rPr lang="en-GB" sz="2400" dirty="0">
                <a:cs typeface="Arial" panose="020B0604020202020204" pitchFamily="34" charset="0"/>
              </a:rPr>
              <a:t>What is the </a:t>
            </a:r>
            <a:r>
              <a:rPr lang="en-GB" sz="2400" dirty="0" smtClean="0">
                <a:cs typeface="Arial" panose="020B0604020202020204" pitchFamily="34" charset="0"/>
              </a:rPr>
              <a:t>MASH?</a:t>
            </a:r>
            <a:endParaRPr lang="en-GB" sz="2400" dirty="0">
              <a:cs typeface="Arial" panose="020B0604020202020204" pitchFamily="34" charset="0"/>
            </a:endParaRPr>
          </a:p>
        </p:txBody>
      </p:sp>
      <p:graphicFrame>
        <p:nvGraphicFramePr>
          <p:cNvPr id="4" name="Content Placeholder 3"/>
          <p:cNvGraphicFramePr>
            <a:graphicFrameLocks noGrp="1"/>
          </p:cNvGraphicFramePr>
          <p:nvPr>
            <p:ph idx="1"/>
            <p:extLst/>
          </p:nvPr>
        </p:nvGraphicFramePr>
        <p:xfrm>
          <a:off x="1395960" y="2763573"/>
          <a:ext cx="2864313" cy="21227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941963" y="2802093"/>
            <a:ext cx="2065193" cy="438582"/>
          </a:xfrm>
          <a:prstGeom prst="rect">
            <a:avLst/>
          </a:prstGeom>
          <a:noFill/>
        </p:spPr>
        <p:txBody>
          <a:bodyPr wrap="square" rtlCol="0">
            <a:spAutoFit/>
          </a:bodyPr>
          <a:lstStyle/>
          <a:p>
            <a:r>
              <a:rPr lang="en-GB" sz="2250" dirty="0" err="1"/>
              <a:t>ulti</a:t>
            </a:r>
            <a:endParaRPr lang="en-GB" sz="2250" dirty="0"/>
          </a:p>
        </p:txBody>
      </p:sp>
      <p:sp>
        <p:nvSpPr>
          <p:cNvPr id="6" name="TextBox 5"/>
          <p:cNvSpPr txBox="1"/>
          <p:nvPr/>
        </p:nvSpPr>
        <p:spPr>
          <a:xfrm>
            <a:off x="1883097" y="3328679"/>
            <a:ext cx="1636569" cy="461665"/>
          </a:xfrm>
          <a:prstGeom prst="rect">
            <a:avLst/>
          </a:prstGeom>
          <a:noFill/>
        </p:spPr>
        <p:txBody>
          <a:bodyPr wrap="square" rtlCol="0">
            <a:spAutoFit/>
          </a:bodyPr>
          <a:lstStyle/>
          <a:p>
            <a:r>
              <a:rPr lang="en-GB" sz="2400" dirty="0" err="1"/>
              <a:t>gency</a:t>
            </a:r>
            <a:endParaRPr lang="en-GB" sz="2400" dirty="0"/>
          </a:p>
        </p:txBody>
      </p:sp>
      <p:sp>
        <p:nvSpPr>
          <p:cNvPr id="7" name="TextBox 6"/>
          <p:cNvSpPr txBox="1"/>
          <p:nvPr/>
        </p:nvSpPr>
        <p:spPr>
          <a:xfrm>
            <a:off x="1857172" y="3782145"/>
            <a:ext cx="2033103" cy="438582"/>
          </a:xfrm>
          <a:prstGeom prst="rect">
            <a:avLst/>
          </a:prstGeom>
          <a:noFill/>
        </p:spPr>
        <p:txBody>
          <a:bodyPr wrap="square" rtlCol="0">
            <a:spAutoFit/>
          </a:bodyPr>
          <a:lstStyle/>
          <a:p>
            <a:r>
              <a:rPr lang="en-GB" sz="2250" dirty="0" err="1"/>
              <a:t>afeguarding</a:t>
            </a:r>
            <a:endParaRPr lang="en-GB" sz="2250" dirty="0"/>
          </a:p>
        </p:txBody>
      </p:sp>
      <p:sp>
        <p:nvSpPr>
          <p:cNvPr id="8" name="TextBox 7"/>
          <p:cNvSpPr txBox="1"/>
          <p:nvPr/>
        </p:nvSpPr>
        <p:spPr>
          <a:xfrm>
            <a:off x="1883097" y="4286002"/>
            <a:ext cx="2007179" cy="438582"/>
          </a:xfrm>
          <a:prstGeom prst="rect">
            <a:avLst/>
          </a:prstGeom>
          <a:noFill/>
        </p:spPr>
        <p:txBody>
          <a:bodyPr wrap="square" rtlCol="0">
            <a:spAutoFit/>
          </a:bodyPr>
          <a:lstStyle/>
          <a:p>
            <a:r>
              <a:rPr lang="en-GB" sz="2250" dirty="0" err="1"/>
              <a:t>ub</a:t>
            </a:r>
            <a:endParaRPr lang="en-GB" sz="2250" dirty="0"/>
          </a:p>
        </p:txBody>
      </p:sp>
      <p:sp>
        <p:nvSpPr>
          <p:cNvPr id="9" name="TextBox 8"/>
          <p:cNvSpPr txBox="1"/>
          <p:nvPr/>
        </p:nvSpPr>
        <p:spPr>
          <a:xfrm>
            <a:off x="4233646" y="2763574"/>
            <a:ext cx="3551603" cy="3046988"/>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The MASH is responsible for deciding what happens to concerns raised with the local authority. This decision will reflect the desired outcomes of the adult at risk and will take one of three routes: </a:t>
            </a:r>
          </a:p>
          <a:p>
            <a:pPr marL="257175" indent="-257175">
              <a:buFont typeface="+mj-lt"/>
              <a:buAutoNum type="arabicPeriod"/>
            </a:pPr>
            <a:r>
              <a:rPr lang="en-GB" sz="1600" dirty="0">
                <a:solidFill>
                  <a:schemeClr val="accent1"/>
                </a:solidFill>
                <a:latin typeface="Arial" panose="020B0604020202020204" pitchFamily="34" charset="0"/>
                <a:cs typeface="Arial" panose="020B0604020202020204" pitchFamily="34" charset="0"/>
              </a:rPr>
              <a:t>No further action required by LA- information and advice provided</a:t>
            </a:r>
          </a:p>
          <a:p>
            <a:pPr marL="257175" indent="-257175">
              <a:buFont typeface="+mj-lt"/>
              <a:buAutoNum type="arabicPeriod"/>
            </a:pPr>
            <a:r>
              <a:rPr lang="en-GB" sz="1600" dirty="0">
                <a:solidFill>
                  <a:schemeClr val="accent1"/>
                </a:solidFill>
                <a:latin typeface="Arial" panose="020B0604020202020204" pitchFamily="34" charset="0"/>
                <a:cs typeface="Arial" panose="020B0604020202020204" pitchFamily="34" charset="0"/>
              </a:rPr>
              <a:t>Formal Safeguarding Enquiry, carried out by the organisation</a:t>
            </a:r>
          </a:p>
          <a:p>
            <a:pPr marL="257175" indent="-257175">
              <a:buFont typeface="+mj-lt"/>
              <a:buAutoNum type="arabicPeriod"/>
            </a:pPr>
            <a:r>
              <a:rPr lang="en-GB" sz="1600" dirty="0">
                <a:solidFill>
                  <a:schemeClr val="accent1"/>
                </a:solidFill>
                <a:latin typeface="Arial" panose="020B0604020202020204" pitchFamily="34" charset="0"/>
                <a:cs typeface="Arial" panose="020B0604020202020204" pitchFamily="34" charset="0"/>
              </a:rPr>
              <a:t>Formal Safeguarding Enquiry lead by LA or designated partners</a:t>
            </a:r>
          </a:p>
        </p:txBody>
      </p:sp>
      <p:sp>
        <p:nvSpPr>
          <p:cNvPr id="3" name="Rectangle 2"/>
          <p:cNvSpPr/>
          <p:nvPr/>
        </p:nvSpPr>
        <p:spPr>
          <a:xfrm>
            <a:off x="1437253" y="5969267"/>
            <a:ext cx="6450455" cy="559961"/>
          </a:xfrm>
          <a:prstGeom prst="rect">
            <a:avLst/>
          </a:prstGeom>
          <a:solidFill>
            <a:schemeClr val="accent1">
              <a:lumMod val="5000"/>
              <a:lumOff val="95000"/>
            </a:schemeClr>
          </a:solidFill>
          <a:ln>
            <a:solidFill>
              <a:schemeClr val="accent1"/>
            </a:solidFill>
          </a:ln>
        </p:spPr>
        <p:txBody>
          <a:bodyPr wrap="square">
            <a:spAutoFit/>
          </a:bodyPr>
          <a:lstStyle/>
          <a:p>
            <a:r>
              <a:rPr lang="en-GB" sz="1013" dirty="0">
                <a:latin typeface="Arial" panose="020B0604020202020204" pitchFamily="34" charset="0"/>
                <a:cs typeface="Arial" panose="020B0604020202020204" pitchFamily="34" charset="0"/>
              </a:rPr>
              <a:t>Information about MASH triage and assessment criteria can be found in the Multi Agency Safeguarding Procedures, available here: </a:t>
            </a:r>
            <a:r>
              <a:rPr lang="en-GB" sz="1013" dirty="0">
                <a:solidFill>
                  <a:srgbClr val="7030A0"/>
                </a:solidFill>
                <a:latin typeface="Arial" panose="020B0604020202020204" pitchFamily="34" charset="0"/>
                <a:cs typeface="Arial" panose="020B0604020202020204" pitchFamily="34" charset="0"/>
                <a:hlinkClick r:id="rId8"/>
              </a:rPr>
              <a:t>http://www.safeguardingpeterborough.org.uk/adults-board/information-for-professionals/cpsabprocedures/</a:t>
            </a:r>
            <a:endParaRPr lang="en-GB" sz="1013"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161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931" y="374672"/>
            <a:ext cx="6571060" cy="706964"/>
          </a:xfrm>
        </p:spPr>
        <p:txBody>
          <a:bodyPr/>
          <a:lstStyle/>
          <a:p>
            <a:r>
              <a:rPr lang="en-GB" sz="2400" dirty="0">
                <a:cs typeface="Arial" panose="020B0604020202020204" pitchFamily="34" charset="0"/>
              </a:rPr>
              <a:t>Making a </a:t>
            </a:r>
            <a:r>
              <a:rPr lang="en-GB" sz="2400" dirty="0" smtClean="0">
                <a:cs typeface="Arial" panose="020B0604020202020204" pitchFamily="34" charset="0"/>
              </a:rPr>
              <a:t>referral</a:t>
            </a:r>
            <a:endParaRPr lang="en-GB" sz="2400" dirty="0">
              <a:cs typeface="Arial" panose="020B0604020202020204" pitchFamily="34" charset="0"/>
            </a:endParaRPr>
          </a:p>
        </p:txBody>
      </p:sp>
      <p:graphicFrame>
        <p:nvGraphicFramePr>
          <p:cNvPr id="5" name="Content Placeholder 4"/>
          <p:cNvGraphicFramePr>
            <a:graphicFrameLocks noGrp="1" noChangeAspect="1"/>
          </p:cNvGraphicFramePr>
          <p:nvPr>
            <p:ph idx="1"/>
            <p:extLst/>
          </p:nvPr>
        </p:nvGraphicFramePr>
        <p:xfrm>
          <a:off x="4760119" y="1081636"/>
          <a:ext cx="3256121" cy="4850026"/>
        </p:xfrm>
        <a:graphic>
          <a:graphicData uri="http://schemas.openxmlformats.org/presentationml/2006/ole">
            <mc:AlternateContent xmlns:mc="http://schemas.openxmlformats.org/markup-compatibility/2006">
              <mc:Choice xmlns:v="urn:schemas-microsoft-com:vml" Requires="v">
                <p:oleObj spid="_x0000_s1034" name="Document" r:id="rId5" imgW="6601835" imgH="9835143" progId="Word.Document.12">
                  <p:embed/>
                </p:oleObj>
              </mc:Choice>
              <mc:Fallback>
                <p:oleObj name="Document" r:id="rId5" imgW="6601835" imgH="9835143" progId="Word.Document.12">
                  <p:embed/>
                  <p:pic>
                    <p:nvPicPr>
                      <p:cNvPr id="0" name=""/>
                      <p:cNvPicPr/>
                      <p:nvPr/>
                    </p:nvPicPr>
                    <p:blipFill>
                      <a:blip r:embed="rId6"/>
                      <a:stretch>
                        <a:fillRect/>
                      </a:stretch>
                    </p:blipFill>
                    <p:spPr>
                      <a:xfrm>
                        <a:off x="4760119" y="1081636"/>
                        <a:ext cx="3256121" cy="4850026"/>
                      </a:xfrm>
                      <a:prstGeom prst="rect">
                        <a:avLst/>
                      </a:prstGeom>
                      <a:solidFill>
                        <a:schemeClr val="bg1"/>
                      </a:solidFill>
                    </p:spPr>
                  </p:pic>
                </p:oleObj>
              </mc:Fallback>
            </mc:AlternateContent>
          </a:graphicData>
        </a:graphic>
      </p:graphicFrame>
      <p:sp>
        <p:nvSpPr>
          <p:cNvPr id="4" name="Footer Placeholder 3"/>
          <p:cNvSpPr>
            <a:spLocks noGrp="1"/>
          </p:cNvSpPr>
          <p:nvPr>
            <p:ph type="ftr" sz="quarter" idx="11"/>
          </p:nvPr>
        </p:nvSpPr>
        <p:spPr/>
        <p:txBody>
          <a:bodyPr/>
          <a:lstStyle/>
          <a:p>
            <a:r>
              <a:rPr lang="en-GB" smtClean="0"/>
              <a:t>www.safeguardingcambspeterborough.org.uk</a:t>
            </a:r>
            <a:endParaRPr lang="en-GB" dirty="0"/>
          </a:p>
        </p:txBody>
      </p:sp>
      <p:sp>
        <p:nvSpPr>
          <p:cNvPr id="8" name="TextBox 7"/>
          <p:cNvSpPr txBox="1"/>
          <p:nvPr/>
        </p:nvSpPr>
        <p:spPr>
          <a:xfrm>
            <a:off x="1326506" y="3095974"/>
            <a:ext cx="3246835" cy="2710422"/>
          </a:xfrm>
          <a:prstGeom prst="rect">
            <a:avLst/>
          </a:prstGeom>
          <a:noFill/>
        </p:spPr>
        <p:txBody>
          <a:bodyPr wrap="square" rtlCol="0">
            <a:spAutoFit/>
          </a:bodyPr>
          <a:lstStyle/>
          <a:p>
            <a:r>
              <a:rPr lang="en-GB" sz="2000" dirty="0">
                <a:solidFill>
                  <a:schemeClr val="accent6">
                    <a:lumMod val="75000"/>
                  </a:schemeClr>
                </a:solidFill>
                <a:latin typeface="Arial" panose="020B0604020202020204" pitchFamily="34" charset="0"/>
                <a:cs typeface="Arial" panose="020B0604020202020204" pitchFamily="34" charset="0"/>
              </a:rPr>
              <a:t>Cambridgeshire and Peterborough Adults Safeguarding Referral Form, available at:</a:t>
            </a:r>
          </a:p>
          <a:p>
            <a:r>
              <a:rPr lang="en-GB" sz="2000" dirty="0">
                <a:latin typeface="Arial" panose="020B0604020202020204" pitchFamily="34" charset="0"/>
                <a:cs typeface="Arial" panose="020B0604020202020204" pitchFamily="34" charset="0"/>
                <a:hlinkClick r:id="rId7"/>
              </a:rPr>
              <a:t>https://www.safeguardingcambspeterborough.org.uk/adults-board/reporting-a-concern/</a:t>
            </a:r>
            <a:endParaRPr lang="en-GB" sz="2000" dirty="0">
              <a:latin typeface="Arial" panose="020B0604020202020204" pitchFamily="34" charset="0"/>
              <a:cs typeface="Arial" panose="020B0604020202020204" pitchFamily="34" charset="0"/>
            </a:endParaRPr>
          </a:p>
          <a:p>
            <a:endParaRPr lang="en-GB" sz="1013" dirty="0"/>
          </a:p>
        </p:txBody>
      </p:sp>
    </p:spTree>
    <p:extLst>
      <p:ext uri="{BB962C8B-B14F-4D97-AF65-F5344CB8AC3E}">
        <p14:creationId xmlns:p14="http://schemas.microsoft.com/office/powerpoint/2010/main" val="16269047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795" y="481299"/>
            <a:ext cx="6571060" cy="706964"/>
          </a:xfrm>
        </p:spPr>
        <p:txBody>
          <a:bodyPr/>
          <a:lstStyle/>
          <a:p>
            <a:r>
              <a:rPr lang="en-GB" sz="2400" dirty="0">
                <a:cs typeface="Arial" panose="020B0604020202020204" pitchFamily="34" charset="0"/>
              </a:rPr>
              <a:t>Reporting Concerns to the Local Authority</a:t>
            </a:r>
          </a:p>
        </p:txBody>
      </p:sp>
      <p:sp>
        <p:nvSpPr>
          <p:cNvPr id="3" name="Content Placeholder 2"/>
          <p:cNvSpPr>
            <a:spLocks noGrp="1"/>
          </p:cNvSpPr>
          <p:nvPr>
            <p:ph sz="half" idx="1"/>
          </p:nvPr>
        </p:nvSpPr>
        <p:spPr>
          <a:xfrm>
            <a:off x="940728" y="2478186"/>
            <a:ext cx="6993449" cy="1263819"/>
          </a:xfrm>
        </p:spPr>
        <p:txBody>
          <a:bodyPr>
            <a:noAutofit/>
          </a:bodyPr>
          <a:lstStyle/>
          <a:p>
            <a:pPr marL="0" indent="0">
              <a:buNone/>
            </a:pPr>
            <a:r>
              <a:rPr lang="en-GB" sz="1600" b="1" u="sng" dirty="0">
                <a:latin typeface="Arial" panose="020B0604020202020204" pitchFamily="34" charset="0"/>
                <a:cs typeface="Arial" panose="020B0604020202020204" pitchFamily="34" charset="0"/>
              </a:rPr>
              <a:t>Cambridgeshire County Council</a:t>
            </a:r>
          </a:p>
          <a:p>
            <a:r>
              <a:rPr lang="en-GB" sz="1600" dirty="0">
                <a:latin typeface="Arial" panose="020B0604020202020204" pitchFamily="34" charset="0"/>
                <a:cs typeface="Arial" panose="020B0604020202020204" pitchFamily="34" charset="0"/>
              </a:rPr>
              <a:t>Telephone: 0345 045 5202                      </a:t>
            </a:r>
            <a:r>
              <a:rPr lang="en-GB" sz="1600" dirty="0" err="1">
                <a:latin typeface="Arial" panose="020B0604020202020204" pitchFamily="34" charset="0"/>
                <a:cs typeface="Arial" panose="020B0604020202020204" pitchFamily="34" charset="0"/>
              </a:rPr>
              <a:t>Minicom</a:t>
            </a:r>
            <a:r>
              <a:rPr lang="en-GB" sz="1600" dirty="0">
                <a:latin typeface="Arial" panose="020B0604020202020204" pitchFamily="34" charset="0"/>
                <a:cs typeface="Arial" panose="020B0604020202020204" pitchFamily="34" charset="0"/>
              </a:rPr>
              <a:t>: 01480 376 743 </a:t>
            </a:r>
          </a:p>
          <a:p>
            <a:r>
              <a:rPr lang="en-GB" sz="1600" dirty="0">
                <a:latin typeface="Arial" panose="020B0604020202020204" pitchFamily="34" charset="0"/>
                <a:cs typeface="Arial" panose="020B0604020202020204" pitchFamily="34" charset="0"/>
              </a:rPr>
              <a:t>Fax: 01480 498 066                                 Text: 07765 898 732 </a:t>
            </a:r>
          </a:p>
          <a:p>
            <a:r>
              <a:rPr lang="en-GB" sz="1600" dirty="0">
                <a:latin typeface="Arial" panose="020B0604020202020204" pitchFamily="34" charset="0"/>
                <a:cs typeface="Arial" panose="020B0604020202020204" pitchFamily="34" charset="0"/>
              </a:rPr>
              <a:t>Email: </a:t>
            </a:r>
            <a:r>
              <a:rPr lang="en-GB" sz="1600" dirty="0">
                <a:latin typeface="Arial" panose="020B0604020202020204" pitchFamily="34" charset="0"/>
                <a:cs typeface="Arial" panose="020B0604020202020204" pitchFamily="34" charset="0"/>
                <a:hlinkClick r:id="rId3"/>
              </a:rPr>
              <a:t>referral.centre-adults@cambridgeshire.gov.uk</a:t>
            </a:r>
            <a:r>
              <a:rPr lang="en-GB" sz="1600" dirty="0">
                <a:latin typeface="Arial" panose="020B0604020202020204" pitchFamily="34" charset="0"/>
                <a:cs typeface="Arial" panose="020B0604020202020204" pitchFamily="34" charset="0"/>
              </a:rPr>
              <a:t>  </a:t>
            </a:r>
          </a:p>
        </p:txBody>
      </p:sp>
      <p:sp>
        <p:nvSpPr>
          <p:cNvPr id="5" name="Content Placeholder 4"/>
          <p:cNvSpPr>
            <a:spLocks noGrp="1"/>
          </p:cNvSpPr>
          <p:nvPr>
            <p:ph sz="half" idx="2"/>
          </p:nvPr>
        </p:nvSpPr>
        <p:spPr>
          <a:xfrm>
            <a:off x="940728" y="3867100"/>
            <a:ext cx="6855993" cy="1164828"/>
          </a:xfrm>
        </p:spPr>
        <p:txBody>
          <a:bodyPr>
            <a:normAutofit fontScale="92500" lnSpcReduction="20000"/>
          </a:bodyPr>
          <a:lstStyle/>
          <a:p>
            <a:pPr marL="0" indent="0">
              <a:buNone/>
            </a:pPr>
            <a:r>
              <a:rPr lang="en-GB" sz="1700" b="1" u="sng" dirty="0">
                <a:latin typeface="Arial" panose="020B0604020202020204" pitchFamily="34" charset="0"/>
                <a:cs typeface="Arial" panose="020B0604020202020204" pitchFamily="34" charset="0"/>
              </a:rPr>
              <a:t>Peterborough City Council</a:t>
            </a:r>
          </a:p>
          <a:p>
            <a:r>
              <a:rPr lang="en-GB" sz="1700" dirty="0">
                <a:latin typeface="Arial" panose="020B0604020202020204" pitchFamily="34" charset="0"/>
                <a:cs typeface="Arial" panose="020B0604020202020204" pitchFamily="34" charset="0"/>
              </a:rPr>
              <a:t>Telephone: 01733 747474 </a:t>
            </a:r>
          </a:p>
          <a:p>
            <a:r>
              <a:rPr lang="en-GB" sz="1700" dirty="0">
                <a:latin typeface="Arial" panose="020B0604020202020204" pitchFamily="34" charset="0"/>
                <a:cs typeface="Arial" panose="020B0604020202020204" pitchFamily="34" charset="0"/>
              </a:rPr>
              <a:t>Email: </a:t>
            </a:r>
            <a:r>
              <a:rPr lang="en-GB" sz="1700" dirty="0">
                <a:latin typeface="Arial" panose="020B0604020202020204" pitchFamily="34" charset="0"/>
                <a:cs typeface="Arial" panose="020B0604020202020204" pitchFamily="34" charset="0"/>
                <a:hlinkClick r:id="rId4"/>
              </a:rPr>
              <a:t>adultsocialcare@peterborough.gov.uk</a:t>
            </a:r>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Emergency Duty Team: 01733 234 724</a:t>
            </a:r>
          </a:p>
          <a:p>
            <a:pPr marL="0" indent="0">
              <a:buNone/>
            </a:pPr>
            <a:endParaRPr lang="en-GB" dirty="0"/>
          </a:p>
        </p:txBody>
      </p:sp>
      <p:sp>
        <p:nvSpPr>
          <p:cNvPr id="4" name="Footer Placeholder 3"/>
          <p:cNvSpPr>
            <a:spLocks noGrp="1"/>
          </p:cNvSpPr>
          <p:nvPr>
            <p:ph type="ftr" sz="quarter" idx="11"/>
          </p:nvPr>
        </p:nvSpPr>
        <p:spPr/>
        <p:txBody>
          <a:bodyPr/>
          <a:lstStyle/>
          <a:p>
            <a:r>
              <a:rPr lang="en-GB" smtClean="0"/>
              <a:t>www.safeguardingcambspeterborough.org.uk</a:t>
            </a:r>
            <a:endParaRPr lang="en-GB" dirty="0"/>
          </a:p>
        </p:txBody>
      </p:sp>
      <p:sp>
        <p:nvSpPr>
          <p:cNvPr id="7" name="Content Placeholder 4"/>
          <p:cNvSpPr txBox="1">
            <a:spLocks/>
          </p:cNvSpPr>
          <p:nvPr/>
        </p:nvSpPr>
        <p:spPr>
          <a:xfrm>
            <a:off x="5527223" y="4189602"/>
            <a:ext cx="2406954" cy="1127986"/>
          </a:xfrm>
          <a:prstGeom prst="rect">
            <a:avLst/>
          </a:prstGeom>
          <a:ln>
            <a:solidFill>
              <a:schemeClr val="tx2"/>
            </a:solidFill>
          </a:ln>
        </p:spPr>
        <p:txBody>
          <a:bodyPr vert="horz" lIns="51435" tIns="25718" rIns="51435" bIns="25718" rtlCol="0">
            <a:normAutofit/>
          </a:bodyPr>
          <a:lstStyle>
            <a:lvl1pPr marL="257175" indent="-257175" algn="l" defTabSz="342900" rtl="0" eaLnBrk="1" latinLnBrk="0" hangingPunct="1">
              <a:spcBef>
                <a:spcPts val="750"/>
              </a:spcBef>
              <a:spcAft>
                <a:spcPts val="0"/>
              </a:spcAft>
              <a:buClr>
                <a:srgbClr val="000099"/>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rgbClr val="000099"/>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rgbClr val="000099"/>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rgbClr val="000099"/>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rgbClr val="000099"/>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a:lstStyle>
          <a:p>
            <a:pPr marL="0" indent="0">
              <a:buNone/>
            </a:pPr>
            <a:r>
              <a:rPr lang="en-GB" sz="1600" b="1" u="sng" dirty="0">
                <a:latin typeface="Arial" panose="020B0604020202020204" pitchFamily="34" charset="0"/>
                <a:cs typeface="Arial" panose="020B0604020202020204" pitchFamily="34" charset="0"/>
              </a:rPr>
              <a:t>Out of Hours</a:t>
            </a:r>
          </a:p>
          <a:p>
            <a:r>
              <a:rPr lang="en-GB" sz="1600" dirty="0">
                <a:latin typeface="Arial" panose="020B0604020202020204" pitchFamily="34" charset="0"/>
                <a:cs typeface="Arial" panose="020B0604020202020204" pitchFamily="34" charset="0"/>
              </a:rPr>
              <a:t>Emergency Duty Team: 01733 234 724</a:t>
            </a:r>
          </a:p>
          <a:p>
            <a:pPr marL="0" indent="0">
              <a:buNone/>
            </a:pPr>
            <a:endParaRPr lang="en-GB" sz="760" dirty="0"/>
          </a:p>
        </p:txBody>
      </p:sp>
    </p:spTree>
    <p:extLst>
      <p:ext uri="{BB962C8B-B14F-4D97-AF65-F5344CB8AC3E}">
        <p14:creationId xmlns:p14="http://schemas.microsoft.com/office/powerpoint/2010/main" val="27589242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864" y="551637"/>
            <a:ext cx="6571060" cy="706964"/>
          </a:xfrm>
        </p:spPr>
        <p:txBody>
          <a:bodyPr/>
          <a:lstStyle/>
          <a:p>
            <a:r>
              <a:rPr lang="en-GB" sz="2400" dirty="0" smtClean="0">
                <a:cs typeface="Arial" panose="020B0604020202020204" pitchFamily="34" charset="0"/>
              </a:rPr>
              <a:t>Protect the Person</a:t>
            </a:r>
            <a:endParaRPr lang="en-GB" sz="2400" dirty="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GB" sz="2400" dirty="0" smtClean="0">
                <a:latin typeface="Arial" panose="020B0604020202020204" pitchFamily="34" charset="0"/>
                <a:cs typeface="Arial" panose="020B0604020202020204" pitchFamily="34" charset="0"/>
              </a:rPr>
              <a:t>If </a:t>
            </a:r>
            <a:r>
              <a:rPr lang="en-GB" sz="2400" dirty="0">
                <a:latin typeface="Arial" panose="020B0604020202020204" pitchFamily="34" charset="0"/>
                <a:cs typeface="Arial" panose="020B0604020202020204" pitchFamily="34" charset="0"/>
              </a:rPr>
              <a:t>the adult is in danger of repeated significant harm or has just been the victim of a serious crime – call the police </a:t>
            </a:r>
            <a:r>
              <a:rPr lang="en-GB" sz="2400" dirty="0" smtClean="0">
                <a:latin typeface="Arial" panose="020B0604020202020204" pitchFamily="34" charset="0"/>
                <a:cs typeface="Arial" panose="020B0604020202020204" pitchFamily="34" charset="0"/>
              </a:rPr>
              <a:t>999</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If the adult needs urgent medical attention, call 999</a:t>
            </a:r>
          </a:p>
          <a:p>
            <a:pPr marL="0" indent="0">
              <a:buNone/>
            </a:pPr>
            <a:endParaRPr lang="en-GB"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www.safeguardingcambspeterborough.org.uk</a:t>
            </a:r>
            <a:endParaRPr lang="en-GB" dirty="0"/>
          </a:p>
        </p:txBody>
      </p:sp>
    </p:spTree>
    <p:extLst>
      <p:ext uri="{BB962C8B-B14F-4D97-AF65-F5344CB8AC3E}">
        <p14:creationId xmlns:p14="http://schemas.microsoft.com/office/powerpoint/2010/main" val="29625061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863" y="509434"/>
            <a:ext cx="6571060" cy="706964"/>
          </a:xfrm>
        </p:spPr>
        <p:txBody>
          <a:bodyPr/>
          <a:lstStyle/>
          <a:p>
            <a:r>
              <a:rPr lang="en-GB" sz="2400" dirty="0" smtClean="0">
                <a:cs typeface="Arial" panose="020B0604020202020204" pitchFamily="34" charset="0"/>
              </a:rPr>
              <a:t>Further  information </a:t>
            </a:r>
            <a:endParaRPr lang="en-GB" sz="2400" dirty="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GB" sz="3200" dirty="0" smtClean="0">
                <a:solidFill>
                  <a:schemeClr val="accent5">
                    <a:lumMod val="50000"/>
                  </a:schemeClr>
                </a:solidFill>
                <a:latin typeface="Arial" panose="020B0604020202020204" pitchFamily="34" charset="0"/>
                <a:cs typeface="Arial" panose="020B0604020202020204" pitchFamily="34" charset="0"/>
              </a:rPr>
              <a:t>Additional information and resources on safeguarding can be found at;</a:t>
            </a:r>
          </a:p>
          <a:p>
            <a:pPr marL="0" indent="0" algn="ctr">
              <a:buNone/>
            </a:pPr>
            <a:endParaRPr lang="en-GB" sz="3200" dirty="0" smtClean="0">
              <a:solidFill>
                <a:schemeClr val="accent5">
                  <a:lumMod val="50000"/>
                </a:schemeClr>
              </a:solidFill>
              <a:latin typeface="Arial" panose="020B0604020202020204" pitchFamily="34" charset="0"/>
              <a:cs typeface="Arial" panose="020B0604020202020204" pitchFamily="34" charset="0"/>
            </a:endParaRPr>
          </a:p>
          <a:p>
            <a:pPr marL="0" indent="0" algn="ctr">
              <a:buNone/>
            </a:pPr>
            <a:r>
              <a:rPr lang="en-GB" sz="2800" dirty="0" smtClean="0">
                <a:solidFill>
                  <a:schemeClr val="accent5">
                    <a:lumMod val="50000"/>
                  </a:schemeClr>
                </a:solidFill>
                <a:latin typeface="Arial" panose="020B0604020202020204" pitchFamily="34" charset="0"/>
                <a:cs typeface="Arial" panose="020B0604020202020204" pitchFamily="34" charset="0"/>
              </a:rPr>
              <a:t>www.safeguardingcambspeterborough.org.uk</a:t>
            </a:r>
            <a:endParaRPr lang="en-GB" sz="2800"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5262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17" y="523502"/>
            <a:ext cx="6571060" cy="706964"/>
          </a:xfrm>
        </p:spPr>
        <p:txBody>
          <a:bodyPr/>
          <a:lstStyle/>
          <a:p>
            <a:r>
              <a:rPr lang="en-GB" dirty="0" smtClean="0"/>
              <a:t>What to do ?</a:t>
            </a:r>
            <a:endParaRPr lang="en-GB" dirty="0"/>
          </a:p>
        </p:txBody>
      </p:sp>
      <p:sp>
        <p:nvSpPr>
          <p:cNvPr id="3" name="Content Placeholder 2"/>
          <p:cNvSpPr>
            <a:spLocks noGrp="1"/>
          </p:cNvSpPr>
          <p:nvPr>
            <p:ph idx="1"/>
          </p:nvPr>
        </p:nvSpPr>
        <p:spPr/>
        <p:txBody>
          <a:bodyPr>
            <a:noAutofit/>
          </a:bodyPr>
          <a:lstStyle/>
          <a:p>
            <a:pPr marL="0" indent="0">
              <a:buNone/>
            </a:pPr>
            <a:r>
              <a:rPr lang="en-GB" sz="2000" dirty="0" smtClean="0">
                <a:latin typeface="Arial" panose="020B0604020202020204" pitchFamily="34" charset="0"/>
                <a:cs typeface="Arial" panose="020B0604020202020204" pitchFamily="34" charset="0"/>
              </a:rPr>
              <a:t>Follow </a:t>
            </a:r>
            <a:r>
              <a:rPr lang="en-GB" sz="2000" dirty="0">
                <a:latin typeface="Arial" panose="020B0604020202020204" pitchFamily="34" charset="0"/>
                <a:cs typeface="Arial" panose="020B0604020202020204" pitchFamily="34" charset="0"/>
              </a:rPr>
              <a:t>the principles of </a:t>
            </a:r>
            <a:r>
              <a:rPr lang="en-GB" sz="2000" dirty="0" smtClean="0">
                <a:latin typeface="Arial" panose="020B0604020202020204" pitchFamily="34" charset="0"/>
                <a:cs typeface="Arial" panose="020B0604020202020204" pitchFamily="34" charset="0"/>
              </a:rPr>
              <a:t>:</a:t>
            </a:r>
          </a:p>
          <a:p>
            <a:r>
              <a:rPr lang="en-GB" sz="2000" dirty="0" smtClean="0">
                <a:latin typeface="Arial" panose="020B0604020202020204" pitchFamily="34" charset="0"/>
                <a:cs typeface="Arial" panose="020B0604020202020204" pitchFamily="34" charset="0"/>
              </a:rPr>
              <a:t>Stay </a:t>
            </a:r>
            <a:r>
              <a:rPr lang="en-GB" sz="2000" dirty="0">
                <a:latin typeface="Arial" panose="020B0604020202020204" pitchFamily="34" charset="0"/>
                <a:cs typeface="Arial" panose="020B0604020202020204" pitchFamily="34" charset="0"/>
              </a:rPr>
              <a:t>safe </a:t>
            </a:r>
            <a:endParaRPr lang="en-GB"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See </a:t>
            </a:r>
            <a:r>
              <a:rPr lang="en-GB" sz="2000" dirty="0">
                <a:latin typeface="Arial" panose="020B0604020202020204" pitchFamily="34" charset="0"/>
                <a:cs typeface="Arial" panose="020B0604020202020204" pitchFamily="34" charset="0"/>
              </a:rPr>
              <a:t>it </a:t>
            </a:r>
            <a:endParaRPr lang="en-GB"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Recognise </a:t>
            </a:r>
            <a:r>
              <a:rPr lang="en-GB" sz="2000" dirty="0">
                <a:latin typeface="Arial" panose="020B0604020202020204" pitchFamily="34" charset="0"/>
                <a:cs typeface="Arial" panose="020B0604020202020204" pitchFamily="34" charset="0"/>
              </a:rPr>
              <a:t>it </a:t>
            </a:r>
            <a:endParaRPr lang="en-GB"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Report it</a:t>
            </a:r>
            <a:endParaRPr lang="en-GB" sz="2000" dirty="0">
              <a:latin typeface="Arial" panose="020B0604020202020204" pitchFamily="34" charset="0"/>
              <a:cs typeface="Arial" panose="020B0604020202020204" pitchFamily="34" charset="0"/>
            </a:endParaRPr>
          </a:p>
          <a:p>
            <a:endParaRPr lang="en-GB" sz="2000" dirty="0" smtClean="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Possible signs and symptoms which can indicate harm or abuse are many and varied, and recognising these is an important part of keeping safe in volunteering</a:t>
            </a:r>
            <a:r>
              <a:rPr lang="en-GB" sz="2000" dirty="0"/>
              <a:t>.</a:t>
            </a:r>
          </a:p>
          <a:p>
            <a:pPr marL="0" indent="0">
              <a:buNone/>
            </a:pPr>
            <a:endParaRPr lang="en-GB" sz="2000" dirty="0" smtClean="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www.safeguardingcambspeterborough.org.uk</a:t>
            </a:r>
            <a:endParaRPr lang="en-GB" dirty="0"/>
          </a:p>
        </p:txBody>
      </p:sp>
    </p:spTree>
    <p:extLst>
      <p:ext uri="{BB962C8B-B14F-4D97-AF65-F5344CB8AC3E}">
        <p14:creationId xmlns:p14="http://schemas.microsoft.com/office/powerpoint/2010/main" val="2785572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Safeguarding Children </a:t>
            </a:r>
            <a:endParaRPr lang="en-GB" dirty="0"/>
          </a:p>
        </p:txBody>
      </p:sp>
      <p:sp>
        <p:nvSpPr>
          <p:cNvPr id="6" name="Subtitle 5"/>
          <p:cNvSpPr>
            <a:spLocks noGrp="1"/>
          </p:cNvSpPr>
          <p:nvPr>
            <p:ph type="subTitle" idx="1"/>
          </p:nvPr>
        </p:nvSpPr>
        <p:spPr/>
        <p:txBody>
          <a:bodyPr/>
          <a:lstStyle/>
          <a:p>
            <a:endParaRPr lang="en-GB"/>
          </a:p>
        </p:txBody>
      </p:sp>
      <p:sp>
        <p:nvSpPr>
          <p:cNvPr id="4" name="Footer Placeholder 3"/>
          <p:cNvSpPr>
            <a:spLocks noGrp="1"/>
          </p:cNvSpPr>
          <p:nvPr>
            <p:ph type="ftr" sz="quarter" idx="11"/>
          </p:nvPr>
        </p:nvSpPr>
        <p:spPr/>
        <p:txBody>
          <a:bodyPr/>
          <a:lstStyle/>
          <a:p>
            <a:r>
              <a:rPr lang="en-GB" smtClean="0"/>
              <a:t>www.safeguardingcambspeterborough.org.uk</a:t>
            </a:r>
            <a:endParaRPr lang="en-GB" dirty="0"/>
          </a:p>
        </p:txBody>
      </p:sp>
    </p:spTree>
    <p:extLst>
      <p:ext uri="{BB962C8B-B14F-4D97-AF65-F5344CB8AC3E}">
        <p14:creationId xmlns:p14="http://schemas.microsoft.com/office/powerpoint/2010/main" val="378884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p:cNvSpPr>
            <a:spLocks noGrp="1"/>
          </p:cNvSpPr>
          <p:nvPr>
            <p:ph type="title"/>
          </p:nvPr>
        </p:nvSpPr>
        <p:spPr/>
        <p:txBody>
          <a:bodyPr/>
          <a:lstStyle/>
          <a:p>
            <a:r>
              <a:rPr lang="en-GB" sz="2250" b="1" dirty="0">
                <a:cs typeface="Arial" panose="020B0604020202020204" pitchFamily="34" charset="0"/>
              </a:rPr>
              <a:t>There are Four Types of Child Abuse</a:t>
            </a:r>
          </a:p>
        </p:txBody>
      </p:sp>
      <p:graphicFrame>
        <p:nvGraphicFramePr>
          <p:cNvPr id="51" name="Content Placeholder 50"/>
          <p:cNvGraphicFramePr>
            <a:graphicFrameLocks noGrp="1"/>
          </p:cNvGraphicFramePr>
          <p:nvPr>
            <p:ph idx="1"/>
            <p:extLst/>
          </p:nvPr>
        </p:nvGraphicFramePr>
        <p:xfrm>
          <a:off x="1793082" y="2964657"/>
          <a:ext cx="5560517" cy="1921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r>
              <a:rPr lang="en-US">
                <a:solidFill>
                  <a:prstClr val="white"/>
                </a:solidFill>
              </a:rPr>
              <a:t>www.safeguardingcambspeterborough.org.uk</a:t>
            </a:r>
            <a:endParaRPr lang="en-US" dirty="0">
              <a:solidFill>
                <a:prstClr val="white"/>
              </a:solidFill>
            </a:endParaRPr>
          </a:p>
        </p:txBody>
      </p:sp>
      <p:pic>
        <p:nvPicPr>
          <p:cNvPr id="2080" name="Picture 32" descr="Physical Abus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67275" y="3389711"/>
            <a:ext cx="535781" cy="535781"/>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3"/>
          <p:cNvSpPr>
            <a:spLocks noChangeArrowheads="1"/>
          </p:cNvSpPr>
          <p:nvPr/>
        </p:nvSpPr>
        <p:spPr bwMode="auto">
          <a:xfrm>
            <a:off x="1331596" y="809917"/>
            <a:ext cx="65" cy="1453900"/>
          </a:xfrm>
          <a:prstGeom prst="rect">
            <a:avLst/>
          </a:prstGeom>
          <a:solidFill>
            <a:srgbClr val="33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85470" numCol="1" anchor="ctr" anchorCtr="0" compatLnSpc="1">
            <a:prstTxWarp prst="textNoShape">
              <a:avLst/>
            </a:prstTxWarp>
            <a:spAutoFit/>
          </a:bodyPr>
          <a:lstStyle/>
          <a:p>
            <a:endParaRPr lang="en-GB" sz="1013">
              <a:solidFill>
                <a:prstClr val="black"/>
              </a:solidFill>
            </a:endParaRPr>
          </a:p>
        </p:txBody>
      </p:sp>
      <p:pic>
        <p:nvPicPr>
          <p:cNvPr id="2085" name="Picture 37" descr="Emotional Abus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1012" y="3389711"/>
            <a:ext cx="535781" cy="535781"/>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8"/>
          <p:cNvSpPr>
            <a:spLocks noChangeArrowheads="1"/>
          </p:cNvSpPr>
          <p:nvPr/>
        </p:nvSpPr>
        <p:spPr bwMode="auto">
          <a:xfrm>
            <a:off x="1331596" y="809917"/>
            <a:ext cx="65" cy="1453900"/>
          </a:xfrm>
          <a:prstGeom prst="rect">
            <a:avLst/>
          </a:prstGeom>
          <a:solidFill>
            <a:srgbClr val="33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85470" numCol="1" anchor="ctr" anchorCtr="0" compatLnSpc="1">
            <a:prstTxWarp prst="textNoShape">
              <a:avLst/>
            </a:prstTxWarp>
            <a:spAutoFit/>
          </a:bodyPr>
          <a:lstStyle/>
          <a:p>
            <a:endParaRPr lang="en-GB" sz="1013">
              <a:solidFill>
                <a:prstClr val="black"/>
              </a:solidFill>
            </a:endParaRPr>
          </a:p>
        </p:txBody>
      </p:sp>
      <p:pic>
        <p:nvPicPr>
          <p:cNvPr id="2090" name="Picture 42" descr="Sexual Abus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94749" y="3389711"/>
            <a:ext cx="535781" cy="53578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3"/>
          <p:cNvSpPr>
            <a:spLocks noChangeArrowheads="1"/>
          </p:cNvSpPr>
          <p:nvPr/>
        </p:nvSpPr>
        <p:spPr bwMode="auto">
          <a:xfrm>
            <a:off x="1331596" y="809917"/>
            <a:ext cx="65" cy="1453900"/>
          </a:xfrm>
          <a:prstGeom prst="rect">
            <a:avLst/>
          </a:prstGeom>
          <a:solidFill>
            <a:srgbClr val="33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85470" numCol="1" anchor="ctr" anchorCtr="0" compatLnSpc="1">
            <a:prstTxWarp prst="textNoShape">
              <a:avLst/>
            </a:prstTxWarp>
            <a:spAutoFit/>
          </a:bodyPr>
          <a:lstStyle/>
          <a:p>
            <a:endParaRPr lang="en-GB" sz="1013">
              <a:solidFill>
                <a:prstClr val="black"/>
              </a:solidFill>
            </a:endParaRPr>
          </a:p>
        </p:txBody>
      </p:sp>
      <p:sp>
        <p:nvSpPr>
          <p:cNvPr id="45" name="Rectangle 48"/>
          <p:cNvSpPr>
            <a:spLocks noChangeArrowheads="1"/>
          </p:cNvSpPr>
          <p:nvPr/>
        </p:nvSpPr>
        <p:spPr bwMode="auto">
          <a:xfrm>
            <a:off x="1331596" y="809917"/>
            <a:ext cx="65" cy="1453900"/>
          </a:xfrm>
          <a:prstGeom prst="rect">
            <a:avLst/>
          </a:prstGeom>
          <a:solidFill>
            <a:srgbClr val="33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85470" numCol="1" anchor="ctr" anchorCtr="0" compatLnSpc="1">
            <a:prstTxWarp prst="textNoShape">
              <a:avLst/>
            </a:prstTxWarp>
            <a:spAutoFit/>
          </a:bodyPr>
          <a:lstStyle/>
          <a:p>
            <a:endParaRPr lang="en-GB" sz="1013">
              <a:solidFill>
                <a:prstClr val="black"/>
              </a:solidFill>
            </a:endParaRPr>
          </a:p>
        </p:txBody>
      </p:sp>
      <p:pic>
        <p:nvPicPr>
          <p:cNvPr id="2101" name="Picture 53" descr="Neglec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08487" y="3389711"/>
            <a:ext cx="535781" cy="535781"/>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p:cNvSpPr>
            <a:spLocks noChangeArrowheads="1"/>
          </p:cNvSpPr>
          <p:nvPr/>
        </p:nvSpPr>
        <p:spPr bwMode="auto">
          <a:xfrm>
            <a:off x="6408487" y="2662762"/>
            <a:ext cx="65" cy="1453900"/>
          </a:xfrm>
          <a:prstGeom prst="rect">
            <a:avLst/>
          </a:prstGeom>
          <a:solidFill>
            <a:srgbClr val="33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85470" numCol="1" anchor="ctr" anchorCtr="0" compatLnSpc="1">
            <a:prstTxWarp prst="textNoShape">
              <a:avLst/>
            </a:prstTxWarp>
            <a:spAutoFit/>
          </a:bodyPr>
          <a:lstStyle/>
          <a:p>
            <a:endParaRPr lang="en-GB" sz="1013">
              <a:solidFill>
                <a:prstClr val="black"/>
              </a:solidFill>
            </a:endParaRPr>
          </a:p>
        </p:txBody>
      </p:sp>
    </p:spTree>
    <p:extLst>
      <p:ext uri="{BB962C8B-B14F-4D97-AF65-F5344CB8AC3E}">
        <p14:creationId xmlns:p14="http://schemas.microsoft.com/office/powerpoint/2010/main" val="2822016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4"/>
          <p:cNvSpPr>
            <a:spLocks noChangeArrowheads="1"/>
          </p:cNvSpPr>
          <p:nvPr/>
        </p:nvSpPr>
        <p:spPr bwMode="auto">
          <a:xfrm>
            <a:off x="1763689" y="2672917"/>
            <a:ext cx="5507831" cy="3485570"/>
          </a:xfrm>
          <a:prstGeom prst="rect">
            <a:avLst/>
          </a:prstGeom>
          <a:noFill/>
          <a:ln w="9525">
            <a:noFill/>
            <a:miter lim="800000"/>
            <a:headEnd/>
            <a:tailEnd/>
          </a:ln>
        </p:spPr>
        <p:txBody>
          <a:bodyPr>
            <a:spAutoFit/>
          </a:bodyPr>
          <a:lstStyle/>
          <a:p>
            <a:r>
              <a:rPr lang="en-GB" sz="2400" dirty="0">
                <a:solidFill>
                  <a:prstClr val="black"/>
                </a:solidFill>
                <a:latin typeface="Arial" panose="020B0604020202020204" pitchFamily="34" charset="0"/>
                <a:cs typeface="Arial" panose="020B0604020202020204" pitchFamily="34" charset="0"/>
              </a:rPr>
              <a:t>Physical abuse may involve hitting, shaking, throwing, poisoning, burning or scalding, drowning, suffocating, or otherwise causing physical harm to a child. Physical harm may also be caused when a parent or carer fabricates the symptoms of, or deliberately induces illness in a child.</a:t>
            </a:r>
          </a:p>
          <a:p>
            <a:endParaRPr lang="en-GB" dirty="0">
              <a:solidFill>
                <a:prstClr val="black"/>
              </a:solidFill>
            </a:endParaRPr>
          </a:p>
          <a:p>
            <a:r>
              <a:rPr lang="en-GB" sz="1050" dirty="0">
                <a:solidFill>
                  <a:prstClr val="black"/>
                </a:solidFill>
              </a:rPr>
              <a:t>(</a:t>
            </a:r>
            <a:r>
              <a:rPr lang="en-GB" sz="1050" b="1" i="1" dirty="0">
                <a:solidFill>
                  <a:prstClr val="black"/>
                </a:solidFill>
              </a:rPr>
              <a:t>Source- Working Together to Safeguard Children, 2018</a:t>
            </a:r>
            <a:r>
              <a:rPr lang="en-GB" sz="1050" dirty="0">
                <a:solidFill>
                  <a:prstClr val="black"/>
                </a:solidFill>
              </a:rPr>
              <a:t>) </a:t>
            </a:r>
          </a:p>
        </p:txBody>
      </p:sp>
    </p:spTree>
    <p:extLst>
      <p:ext uri="{BB962C8B-B14F-4D97-AF65-F5344CB8AC3E}">
        <p14:creationId xmlns:p14="http://schemas.microsoft.com/office/powerpoint/2010/main" val="1461320729"/>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 171109">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Theme 171109" id="{B37DD6F1-6749-4D00-8E05-44E883EFED59}" vid="{22F3FDC4-725E-475A-91A5-CE21EE10A97C}"/>
    </a:ext>
  </a:extLst>
</a:theme>
</file>

<file path=ppt/theme/theme2.xml><?xml version="1.0" encoding="utf-8"?>
<a:theme xmlns:a="http://schemas.openxmlformats.org/drawingml/2006/main" name="1_Theme 171109">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Theme 171109" id="{B37DD6F1-6749-4D00-8E05-44E883EFED59}" vid="{22F3FDC4-725E-475A-91A5-CE21EE10A97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988</TotalTime>
  <Words>2326</Words>
  <Application>Microsoft Office PowerPoint</Application>
  <PresentationFormat>On-screen Show (4:3)</PresentationFormat>
  <Paragraphs>329</Paragraphs>
  <Slides>55</Slides>
  <Notes>55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55</vt:i4>
      </vt:variant>
    </vt:vector>
  </HeadingPairs>
  <TitlesOfParts>
    <vt:vector size="64" baseType="lpstr">
      <vt:lpstr>Arial</vt:lpstr>
      <vt:lpstr>Calibri</vt:lpstr>
      <vt:lpstr>Century Gothic</vt:lpstr>
      <vt:lpstr>Noto Sans Symbols</vt:lpstr>
      <vt:lpstr>NSPCCBold</vt:lpstr>
      <vt:lpstr>Wingdings 3</vt:lpstr>
      <vt:lpstr>Theme 171109</vt:lpstr>
      <vt:lpstr>1_Theme 171109</vt:lpstr>
      <vt:lpstr>Document</vt:lpstr>
      <vt:lpstr>Safeguarding for community volunteers</vt:lpstr>
      <vt:lpstr>What is safeguarding?</vt:lpstr>
      <vt:lpstr>Safeguarding and DBS</vt:lpstr>
      <vt:lpstr>Safeguarding and DBS</vt:lpstr>
      <vt:lpstr>PowerPoint Presentation</vt:lpstr>
      <vt:lpstr>What to do ?</vt:lpstr>
      <vt:lpstr>Safeguarding Children </vt:lpstr>
      <vt:lpstr>There are Four Types of Child Abuse</vt:lpstr>
      <vt:lpstr>PowerPoint Presentation</vt:lpstr>
      <vt:lpstr>PowerPoint Presentation</vt:lpstr>
      <vt:lpstr>PowerPoint Presentation</vt:lpstr>
      <vt:lpstr>Sexual Abuse -</vt:lpstr>
      <vt:lpstr>PowerPoint Presentation</vt:lpstr>
      <vt:lpstr>PowerPoint Presentation</vt:lpstr>
      <vt:lpstr>Neglect </vt:lpstr>
      <vt:lpstr>How to deal with a disclosure</vt:lpstr>
      <vt:lpstr>PowerPoint Presentation</vt:lpstr>
      <vt:lpstr>PowerPoint Presentation</vt:lpstr>
      <vt:lpstr>PowerPoint Presentation</vt:lpstr>
      <vt:lpstr>PowerPoint Presentation</vt:lpstr>
      <vt:lpstr>PowerPoint Presentation</vt:lpstr>
      <vt:lpstr>Early Help</vt:lpstr>
      <vt:lpstr>If you do need to refer children’s social care</vt:lpstr>
      <vt:lpstr>Reporting Child Protection Concerns to the Local Authority</vt:lpstr>
      <vt:lpstr>Making a Child Protection Referral</vt:lpstr>
      <vt:lpstr>Children worried about Coronavirus</vt:lpstr>
      <vt:lpstr>Domestic abuse</vt:lpstr>
      <vt:lpstr>Domestic Violence and self isolation </vt:lpstr>
      <vt:lpstr>Domestic Violence and self isolation </vt:lpstr>
      <vt:lpstr>Domestic Violence and self isolation </vt:lpstr>
      <vt:lpstr>Adult safeguarding </vt:lpstr>
      <vt:lpstr>Safeguarding means protecting an adult’s right to live in safety, free from abuse and neglect. </vt:lpstr>
      <vt:lpstr>PowerPoint Presentation</vt:lpstr>
      <vt:lpstr>Who is an Adult with Safeguarding Needs?</vt:lpstr>
      <vt:lpstr>An Adult with Safeguarding Needs:</vt:lpstr>
      <vt:lpstr>Care and Support Needs</vt:lpstr>
      <vt:lpstr>There are 10 Types of Adult Abuse</vt:lpstr>
      <vt:lpstr>10 Types of abuse</vt:lpstr>
      <vt:lpstr>Shielding, Social Distancing and Increased Risk</vt:lpstr>
      <vt:lpstr>Support for Carers</vt:lpstr>
      <vt:lpstr>Indicators</vt:lpstr>
      <vt:lpstr>PowerPoint Presentation</vt:lpstr>
      <vt:lpstr>If someone tell you about abuse</vt:lpstr>
      <vt:lpstr>PowerPoint Presentation</vt:lpstr>
      <vt:lpstr>If you believe the adult is in immediate risk</vt:lpstr>
      <vt:lpstr>Go at their pace</vt:lpstr>
      <vt:lpstr>If someone discloses abuse:</vt:lpstr>
      <vt:lpstr>Other sources of Support</vt:lpstr>
      <vt:lpstr>Record</vt:lpstr>
      <vt:lpstr>Who is your Adult Safeguarding Lead?</vt:lpstr>
      <vt:lpstr>What is the MASH?</vt:lpstr>
      <vt:lpstr>Making a referral</vt:lpstr>
      <vt:lpstr>Reporting Concerns to the Local Authority</vt:lpstr>
      <vt:lpstr>Protect the Person</vt:lpstr>
      <vt:lpstr>Further  information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Patient Rebecca</dc:creator>
  <cp:lastModifiedBy>Procter Joanne</cp:lastModifiedBy>
  <cp:revision>82</cp:revision>
  <dcterms:created xsi:type="dcterms:W3CDTF">2017-10-18T15:07:31Z</dcterms:created>
  <dcterms:modified xsi:type="dcterms:W3CDTF">2020-03-30T16:19:02Z</dcterms:modified>
</cp:coreProperties>
</file>